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59" r:id="rId3"/>
    <p:sldId id="258" r:id="rId4"/>
    <p:sldId id="296" r:id="rId5"/>
    <p:sldId id="299" r:id="rId6"/>
    <p:sldId id="306" r:id="rId7"/>
    <p:sldId id="325" r:id="rId8"/>
    <p:sldId id="304" r:id="rId9"/>
    <p:sldId id="266" r:id="rId10"/>
    <p:sldId id="289" r:id="rId11"/>
    <p:sldId id="274" r:id="rId12"/>
    <p:sldId id="267" r:id="rId13"/>
    <p:sldId id="322" r:id="rId14"/>
    <p:sldId id="271" r:id="rId15"/>
    <p:sldId id="272" r:id="rId16"/>
    <p:sldId id="307" r:id="rId17"/>
    <p:sldId id="311" r:id="rId18"/>
    <p:sldId id="314" r:id="rId19"/>
    <p:sldId id="315" r:id="rId20"/>
    <p:sldId id="308" r:id="rId21"/>
    <p:sldId id="309" r:id="rId22"/>
    <p:sldId id="310" r:id="rId23"/>
    <p:sldId id="312" r:id="rId24"/>
    <p:sldId id="313" r:id="rId25"/>
    <p:sldId id="326" r:id="rId26"/>
    <p:sldId id="318" r:id="rId27"/>
    <p:sldId id="323" r:id="rId28"/>
    <p:sldId id="319" r:id="rId29"/>
    <p:sldId id="320" r:id="rId30"/>
    <p:sldId id="280" r:id="rId31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77972" autoAdjust="0"/>
  </p:normalViewPr>
  <p:slideViewPr>
    <p:cSldViewPr>
      <p:cViewPr>
        <p:scale>
          <a:sx n="66" d="100"/>
          <a:sy n="66" d="100"/>
        </p:scale>
        <p:origin x="-12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4D3B-73B8-47D3-B309-3AE8C1CFA286}" type="datetimeFigureOut">
              <a:rPr lang="de-AT" smtClean="0"/>
              <a:t>03.05.2014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7E5B0-B684-48F5-B6A6-0AAF5065CA0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02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885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r>
              <a:rPr lang="de-DE" baseline="0" dirty="0" smtClean="0"/>
              <a:t>Am besten in den Text Kein Word, PDF, keine Links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Nicht was verbrannt ist, sondern was geschützt wurde</a:t>
            </a:r>
          </a:p>
          <a:p>
            <a:r>
              <a:rPr lang="de-DE" baseline="0" dirty="0" smtClean="0"/>
              <a:t>Das Gebäude blieb verschont – das Gebäude konnte geschützt werden – das  Gebäude wurde von der Feuerwehr geschützt 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Für </a:t>
            </a:r>
            <a:r>
              <a:rPr lang="de-DE" b="1" baseline="0" dirty="0" smtClean="0"/>
              <a:t>den Leser ist interessant: das der Bursch angerufen hat, das die Katze gerettet wurde, das ein Pferd verendet ist, das der die Sauna eingeheizt </a:t>
            </a:r>
            <a:r>
              <a:rPr lang="de-DE" b="1" baseline="0" dirty="0" smtClean="0"/>
              <a:t>hat</a:t>
            </a:r>
          </a:p>
          <a:p>
            <a:r>
              <a:rPr lang="de-DE" b="1" baseline="0" dirty="0" smtClean="0"/>
              <a:t>Das Zwischenmenschliche, auch wenn nicht Aufgabe der Feuerwehr ist für die Medien das gewisse Extra</a:t>
            </a:r>
            <a:endParaRPr lang="de-DE" b="1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Warum wichtig ? Die Tageszeitungen fragen nicht nach, sondern streichen den Artikel meist vorher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Zb</a:t>
            </a:r>
            <a:r>
              <a:rPr lang="de-DE" baseline="0" dirty="0" smtClean="0"/>
              <a:t> nicht nur Unfallwracks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Rechtli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AT" sz="1200" dirty="0" smtClean="0"/>
              <a:t>KEINE sensiblen / privaten Lebensbereiche (zB abgebranntes Zimmer) , wenn dadurch berechtigte Interessen des Abgebildeten verletzt würden (Ausnahme Mitglieder)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Rechtliches</a:t>
            </a:r>
          </a:p>
          <a:p>
            <a:pPr marL="285750" indent="-285750">
              <a:buFont typeface="Arial" charset="0"/>
              <a:buChar char="•"/>
            </a:pPr>
            <a:r>
              <a:rPr lang="de-AT" sz="1200" dirty="0" err="1" smtClean="0"/>
              <a:t>Bildnisschutz</a:t>
            </a:r>
            <a:r>
              <a:rPr lang="de-AT" sz="1200" dirty="0" smtClean="0"/>
              <a:t>: KEINE Menschen, wenn dadurch berechtigte Interessen des Abgebildeten verletzt würden (Ausnahme Mitglieder)</a:t>
            </a:r>
          </a:p>
          <a:p>
            <a:pPr marL="0" indent="0">
              <a:buFont typeface="Arial" charset="0"/>
              <a:buNone/>
            </a:pPr>
            <a:r>
              <a:rPr lang="de-DE" sz="1200" dirty="0" smtClean="0"/>
              <a:t>Aber Pietät und </a:t>
            </a:r>
            <a:r>
              <a:rPr lang="de-DE" sz="1200" dirty="0" err="1" smtClean="0"/>
              <a:t>Schicsale</a:t>
            </a:r>
            <a:endParaRPr lang="de-AT" sz="1200" dirty="0" smtClean="0"/>
          </a:p>
          <a:p>
            <a:pPr marL="285750" indent="-285750">
              <a:buFont typeface="Arial" charset="0"/>
              <a:buChar char="•"/>
            </a:pPr>
            <a:endParaRPr lang="de-AT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Taktische Grundlagen: wie zB Deckungsbreiten, ATS notwendig, uvm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Rechtli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Rechtli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Rechtli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Gerade Übungen </a:t>
            </a:r>
            <a:r>
              <a:rPr lang="de-DE" baseline="0" dirty="0" err="1" smtClean="0"/>
              <a:t>vermittelnt</a:t>
            </a:r>
            <a:r>
              <a:rPr lang="de-DE" baseline="0" dirty="0" smtClean="0"/>
              <a:t> Professionalität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Feuerwehrjugend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Man kann nicht </a:t>
            </a:r>
            <a:r>
              <a:rPr lang="de-DE" baseline="0" dirty="0" err="1" smtClean="0"/>
              <a:t>nicht</a:t>
            </a:r>
            <a:r>
              <a:rPr lang="de-DE" baseline="0" dirty="0" smtClean="0"/>
              <a:t> Öffentlichkeitsarbeit machen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Was ist sind die Konsequenzen?</a:t>
            </a:r>
          </a:p>
          <a:p>
            <a:r>
              <a:rPr lang="de-DE" baseline="0" dirty="0" smtClean="0"/>
              <a:t>Der der Veröffentlicht ist der Schuldige (=Zeitung)? Als vor allem eigene Homepage!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Fehlerteufel, bitte immer hinweisen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Fehlerteufel, bitte immer hinweisen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Wieso ÖA immer, </a:t>
            </a:r>
            <a:r>
              <a:rPr lang="de-DE" baseline="0" dirty="0" err="1" smtClean="0"/>
              <a:t>Unfiform</a:t>
            </a:r>
            <a:r>
              <a:rPr lang="de-DE" baseline="0" dirty="0" smtClean="0"/>
              <a:t>; ohne Unform; Zeughaus dunkel</a:t>
            </a:r>
          </a:p>
          <a:p>
            <a:r>
              <a:rPr lang="de-DE" baseline="0" dirty="0" smtClean="0"/>
              <a:t>In diesem Sinne</a:t>
            </a:r>
          </a:p>
          <a:p>
            <a:r>
              <a:rPr lang="de-DE" baseline="0" dirty="0" smtClean="0"/>
              <a:t>Hoffe das etwas interessantes für jeden dabei war.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sz="1200" dirty="0" smtClean="0"/>
              <a:t>Es geht nicht die darum</a:t>
            </a:r>
            <a:r>
              <a:rPr lang="de-DE" sz="1200" baseline="0" dirty="0" smtClean="0"/>
              <a:t> die Neugierde zu befrieden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200" baseline="0" dirty="0" smtClean="0"/>
              <a:t>Auch wenn vor allem die Tageszeiten lästig sind, sollten wir es trotzdem tun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200" baseline="0" dirty="0" smtClean="0"/>
              <a:t>Früher ? Jetzt digitale Kameras, eMail, Internet mit </a:t>
            </a:r>
            <a:r>
              <a:rPr lang="de-DE" sz="1200" baseline="0" dirty="0" smtClean="0"/>
              <a:t>Webseiten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Gerade Übungen </a:t>
            </a:r>
            <a:r>
              <a:rPr lang="de-DE" baseline="0" dirty="0" err="1" smtClean="0"/>
              <a:t>vermittelnt</a:t>
            </a:r>
            <a:r>
              <a:rPr lang="de-DE" baseline="0" dirty="0" smtClean="0"/>
              <a:t> Professionalität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Feuerwehrjugend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Kleine Feuerwehren sonst Schuss nach hinten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Gerade Übungen </a:t>
            </a:r>
            <a:r>
              <a:rPr lang="de-DE" baseline="0" dirty="0" err="1" smtClean="0"/>
              <a:t>vermittelnt</a:t>
            </a:r>
            <a:r>
              <a:rPr lang="de-DE" baseline="0" dirty="0" smtClean="0"/>
              <a:t> Professionalität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Feuerwehrjugend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Man kann nicht </a:t>
            </a:r>
            <a:r>
              <a:rPr lang="de-DE" baseline="0" dirty="0" err="1" smtClean="0"/>
              <a:t>nicht</a:t>
            </a:r>
            <a:r>
              <a:rPr lang="de-DE" baseline="0" dirty="0" smtClean="0"/>
              <a:t> Öffentlichkeitsarbeit machen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Tageszeitungen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17.05.2011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ÖA Fortbildung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A9D3-92EA-478B-B563-89489ED1C966}" type="slidenum">
              <a:rPr lang="de-AT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111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57EAC-1E1A-4F1B-8E42-7F2DB7459868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95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C8AE8-2FA6-4D25-BE7F-52B3581F6331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F1B00-94AF-42FE-927C-D8F2F3EA8F66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5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DBAE5-1447-4EEA-8D06-6AF9CEB65815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71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344FF-E10A-4AFA-9E24-16A4B0FE732F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3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14E89-6CB6-4C93-BACD-B5AFB9EA9E1E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107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D393-0C91-4B0D-915F-724FC5892E3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67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5BAA3-FD42-4A49-9ACB-AEC4A8FD4012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89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470B-55DD-4E6E-949B-CA0440328E4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09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2A625-D4BF-42D3-B654-3B0FA87C31E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98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41" name="Picture 17" descr="Hintergrund Foliengestaltu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dirty="0" smtClean="0"/>
              <a:t>17.05.2011</a:t>
            </a:r>
            <a:endParaRPr lang="de-A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de-DE" dirty="0" smtClean="0"/>
              <a:t>ÖA Fortbildung</a:t>
            </a:r>
            <a:endParaRPr lang="de-A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05E5B-6023-4EEC-95D0-2E7D00274684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800" i="1" dirty="0"/>
              <a:t>Niederösterreichischer Landesfeuerwehrverband</a:t>
            </a:r>
            <a:br>
              <a:rPr lang="de-AT" sz="800" i="1" dirty="0"/>
            </a:br>
            <a:r>
              <a:rPr lang="de-AT" sz="1200" dirty="0" smtClean="0">
                <a:solidFill>
                  <a:srgbClr val="777777"/>
                </a:solidFill>
                <a:latin typeface="Kravitz Thermal" pitchFamily="2" charset="0"/>
              </a:rPr>
              <a:t>Bezirksfeuerwehrkommando</a:t>
            </a:r>
            <a:r>
              <a:rPr lang="de-AT" sz="1200" baseline="0" dirty="0" smtClean="0">
                <a:solidFill>
                  <a:srgbClr val="777777"/>
                </a:solidFill>
                <a:latin typeface="Kravitz Thermal" pitchFamily="2" charset="0"/>
              </a:rPr>
              <a:t> HOLLABRUNN</a:t>
            </a:r>
            <a:endParaRPr lang="de-AT" sz="1200" dirty="0">
              <a:solidFill>
                <a:srgbClr val="777777"/>
              </a:solidFill>
              <a:latin typeface="Kravitz Thermal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uerwehren-hl.at/medien.x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olfgang@thuerr.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eb@feuerwehren-hl.a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web@feuerwehren-hl.a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zahlbrecht@gmx.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f.walchhuetter@gmx.at" TargetMode="External"/><Relationship Id="rId4" Type="http://schemas.openxmlformats.org/officeDocument/2006/relationships/hyperlink" Target="mailto:martinvoith@gmx.a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Öffentlichkeitsarbeit und Dokumentation im </a:t>
            </a:r>
            <a:br>
              <a:rPr lang="de-DE" dirty="0" smtClean="0"/>
            </a:br>
            <a:r>
              <a:rPr lang="de-DE" dirty="0" smtClean="0"/>
              <a:t>BFKDO </a:t>
            </a:r>
            <a:r>
              <a:rPr lang="de-DE" dirty="0" smtClean="0"/>
              <a:t>Hollabrunn und</a:t>
            </a:r>
            <a:br>
              <a:rPr lang="de-DE" dirty="0" smtClean="0"/>
            </a:br>
            <a:r>
              <a:rPr lang="de-DE" dirty="0" smtClean="0"/>
              <a:t>AFKDO Retz</a:t>
            </a: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06.05.2014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88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Presseaussendung Wie?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Per </a:t>
            </a:r>
            <a:r>
              <a:rPr lang="de-AT" sz="2800" dirty="0" smtClean="0"/>
              <a:t>Mail an sich selbst ! 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Per </a:t>
            </a:r>
            <a:r>
              <a:rPr lang="de-AT" sz="2800" dirty="0" smtClean="0"/>
              <a:t>BCC an Presse !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Text </a:t>
            </a:r>
            <a:r>
              <a:rPr lang="de-AT" sz="2800" dirty="0" smtClean="0"/>
              <a:t>direkt ins Mail (!), ohne Formatierungen, ohne Blocksatz, Schriftarten</a:t>
            </a:r>
            <a:r>
              <a:rPr lang="de-AT" sz="2800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Betreff bzw. Überschrift als „Schlagzeile“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„Mit der Bitte um Veröffentlichung“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Autor und Erreichbarkeit für </a:t>
            </a:r>
            <a:r>
              <a:rPr lang="de-AT" sz="2800" dirty="0" smtClean="0"/>
              <a:t>Rückfragen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als Anhang</a:t>
            </a:r>
            <a:endParaRPr lang="de-AT" sz="2800" dirty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2475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Tipps Textgestaltung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Positives hervorheben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/>
              <a:t>Aktiv statt passiv</a:t>
            </a:r>
            <a:endParaRPr lang="de-AT" sz="2800" dirty="0"/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Zitate / Aussagen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Kurze Sätze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Keine Abk. / DG / Fachbegriffe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Keine Namen, Adressen, Vermutungen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Was ist für den LESER interessant</a:t>
            </a:r>
            <a:r>
              <a:rPr lang="de-DE" sz="2800" dirty="0" smtClean="0"/>
              <a:t>!!!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Wer ist der LESER!!! (breite Öffentlichkeit, Fachwelt – </a:t>
            </a:r>
            <a:r>
              <a:rPr lang="de-DE" sz="2800" dirty="0" err="1" smtClean="0"/>
              <a:t>evt</a:t>
            </a:r>
            <a:r>
              <a:rPr lang="de-DE" sz="2800" dirty="0" smtClean="0"/>
              <a:t>. zwei Aussendungen)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Das Zwischenmenschliche</a:t>
            </a:r>
            <a:endParaRPr lang="de-DE" sz="2800" dirty="0" smtClean="0"/>
          </a:p>
          <a:p>
            <a:pPr marL="914400" lvl="1" indent="-457200">
              <a:buFont typeface="Arial" charset="0"/>
              <a:buChar char="•"/>
            </a:pPr>
            <a:endParaRPr lang="de-DE" sz="2800" dirty="0" smtClean="0"/>
          </a:p>
          <a:p>
            <a:pPr marL="914400" lvl="1" indent="-457200">
              <a:buFont typeface="Arial" charset="0"/>
              <a:buChar char="•"/>
            </a:pPr>
            <a:endParaRPr lang="de-DE" sz="2800" dirty="0" smtClean="0"/>
          </a:p>
          <a:p>
            <a:pPr marL="914400" lvl="1" indent="-457200">
              <a:buFont typeface="Arial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904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Die sechs WICHTIGEN </a:t>
            </a:r>
            <a:r>
              <a:rPr lang="de-DE" dirty="0" err="1" smtClean="0"/>
              <a:t>Ws</a:t>
            </a:r>
            <a:r>
              <a:rPr lang="de-DE" dirty="0" smtClean="0"/>
              <a:t>?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00697" y="146713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Wer 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Wann?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Was?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Wo?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Wie?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Warum?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b="1" dirty="0" smtClean="0"/>
              <a:t>AM BESTEN IMMMER VOR DEM ABSENDEN NOCH PRÜFEN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9728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Presseverteiler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Seit 17.05.2011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Kontakte zu den Medienvertretern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err="1" smtClean="0"/>
              <a:t>Vetraulich</a:t>
            </a:r>
            <a:r>
              <a:rPr lang="de-AT" sz="2800" dirty="0" smtClean="0"/>
              <a:t> behandeln !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Versteckt Online über: 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>
                <a:hlinkClick r:id="rId3"/>
              </a:rPr>
              <a:t>www.feuerwehren-hl.at/medien.xls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Kennwort: </a:t>
            </a:r>
            <a:r>
              <a:rPr lang="de-DE" sz="2800" dirty="0" err="1" smtClean="0"/>
              <a:t>bfkdo</a:t>
            </a:r>
            <a:r>
              <a:rPr lang="de-DE" sz="28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JETZT </a:t>
            </a:r>
            <a:r>
              <a:rPr lang="de-DE" sz="2800" dirty="0" smtClean="0"/>
              <a:t>AUFSCHREIBEN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Wird laufend aktualisiert</a:t>
            </a:r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891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Fotos – Ein Bild sagt mehr als</a:t>
            </a:r>
            <a:br>
              <a:rPr lang="de-DE" dirty="0" smtClean="0"/>
            </a:br>
            <a:r>
              <a:rPr lang="de-DE" dirty="0" smtClean="0"/>
              <a:t>1000 Worte, aber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78790" y="177281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als JPG Datei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Dateiname am besten als Beschreibung </a:t>
            </a:r>
            <a:br>
              <a:rPr lang="de-AT" sz="2800" dirty="0" smtClean="0"/>
            </a:br>
            <a:r>
              <a:rPr lang="de-AT" sz="2800" dirty="0" smtClean="0"/>
              <a:t>  </a:t>
            </a:r>
            <a:r>
              <a:rPr lang="de-AT" sz="2800" dirty="0" err="1" smtClean="0"/>
              <a:t>zB</a:t>
            </a:r>
            <a:r>
              <a:rPr lang="de-AT" sz="2800" dirty="0" smtClean="0"/>
              <a:t> Brand </a:t>
            </a:r>
            <a:r>
              <a:rPr lang="de-AT" sz="2800" dirty="0" err="1" smtClean="0"/>
              <a:t>Unternalb</a:t>
            </a:r>
            <a:r>
              <a:rPr lang="de-AT" sz="2800" dirty="0" smtClean="0"/>
              <a:t> 21.01.2009 - Heizhaus.jpg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Etwa 1 MB Größe als Minimum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Also mind. 1600x1200 Auflösung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Komprimierung nur leicht 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Vor und Nachnamen der Personen </a:t>
            </a:r>
            <a:r>
              <a:rPr lang="de-AT" sz="2800" dirty="0" smtClean="0"/>
              <a:t>(</a:t>
            </a:r>
            <a:r>
              <a:rPr lang="de-AT" sz="2800" dirty="0" err="1" smtClean="0"/>
              <a:t>evt</a:t>
            </a:r>
            <a:r>
              <a:rPr lang="de-AT" sz="2800" dirty="0" smtClean="0"/>
              <a:t>. akad. Grad, aber ohne </a:t>
            </a:r>
            <a:r>
              <a:rPr lang="de-AT" sz="2800" dirty="0" smtClean="0"/>
              <a:t>Dienstgrad)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Fotograf angeben !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Zur honorarfreien Verwendung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526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Foto - Gestaltung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Feuerwehr sollte drauf sein 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Feuerwehr sollte beim Arbeiten zu sehen sein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Gruppenfotos (nicht zu viele, </a:t>
            </a:r>
            <a:r>
              <a:rPr lang="de-AT" sz="2800" dirty="0" smtClean="0"/>
              <a:t>Idee, sich vorher schon Gedanken machen)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Eher Detailansicht, </a:t>
            </a:r>
            <a:r>
              <a:rPr lang="de-AT" sz="2800" dirty="0" smtClean="0"/>
              <a:t>nicht den Überblick</a:t>
            </a:r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7726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Foto – Niemals !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05927" y="146713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Verletzte / Leichen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Auch wenn unkenntlich – Pietät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und …</a:t>
            </a:r>
          </a:p>
        </p:txBody>
      </p:sp>
    </p:spTree>
    <p:extLst>
      <p:ext uri="{BB962C8B-B14F-4D97-AF65-F5344CB8AC3E}">
        <p14:creationId xmlns:p14="http://schemas.microsoft.com/office/powerpoint/2010/main" val="337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keineFotos</a:t>
            </a:r>
            <a:r>
              <a:rPr lang="de-DE" dirty="0" smtClean="0"/>
              <a:t> mit Handy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397768" y="15567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Auch die teuersten bringen</a:t>
            </a:r>
          </a:p>
          <a:p>
            <a:r>
              <a:rPr lang="de-DE" dirty="0" smtClean="0"/>
              <a:t>     meist nichts</a:t>
            </a:r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56007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Keine Wohnräume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86332"/>
            <a:ext cx="6966942" cy="46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Keine Personen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30481"/>
            <a:ext cx="5440660" cy="46634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5900" y="1844824"/>
            <a:ext cx="2381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Außer Feuerwehrmitglieder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Dürfen nicht erkennbar sein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Auch nicht irgendwie identifizierbar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61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BSB ÖD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0080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OBI Wolfgang </a:t>
            </a:r>
            <a:r>
              <a:rPr lang="de-DE" sz="2800" dirty="0" err="1" smtClean="0"/>
              <a:t>Thürr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/>
              <a:t>Seit Anfang 2008 BSB ÖD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Seit 2011 Kommandant FF Immendorf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0699 / 11 30 25 05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>
                <a:hlinkClick r:id="rId3"/>
              </a:rPr>
              <a:t>wolfgang@thuerr.at</a:t>
            </a:r>
            <a:endParaRPr lang="de-DE" sz="2800" dirty="0" smtClean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7229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Keine Fotos mit falscher PSA</a:t>
            </a:r>
            <a:endParaRPr lang="de-AT" dirty="0"/>
          </a:p>
        </p:txBody>
      </p:sp>
      <p:sp>
        <p:nvSpPr>
          <p:cNvPr id="5" name="AutoShape 2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63500" y="-30607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" y="1711629"/>
            <a:ext cx="3319523" cy="4417758"/>
          </a:xfrm>
          <a:prstGeom prst="rect">
            <a:avLst/>
          </a:prstGeom>
        </p:spPr>
      </p:pic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3425"/>
            <a:ext cx="3893418" cy="271760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923928" y="1711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Abgesehen von groben Sachen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Handschuhe, Silberhelme, Schutzjacken insb. </a:t>
            </a:r>
            <a:r>
              <a:rPr lang="de-DE" dirty="0" smtClean="0"/>
              <a:t>ATS</a:t>
            </a:r>
          </a:p>
        </p:txBody>
      </p:sp>
    </p:spTree>
    <p:extLst>
      <p:ext uri="{BB962C8B-B14F-4D97-AF65-F5344CB8AC3E}">
        <p14:creationId xmlns:p14="http://schemas.microsoft.com/office/powerpoint/2010/main" val="24746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Keine Fotos mit Alkohol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215900" y="138815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Einfach NIE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OHNE Ausnahmen 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708920"/>
            <a:ext cx="5662012" cy="364067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17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Fehlverhalten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397768" y="155679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Taktisches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Deckungsbreiten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Rauchend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Zu viele Feuerwehrmitglieder</a:t>
            </a:r>
          </a:p>
          <a:p>
            <a:pPr marL="285750" indent="-285750">
              <a:buFont typeface="Arial" charset="0"/>
              <a:buChar char="•"/>
            </a:pP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8" y="3068960"/>
            <a:ext cx="4191000" cy="28098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15" y="775221"/>
            <a:ext cx="354378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Keine Firmen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397768" y="15567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Könnte Probleme machen</a:t>
            </a:r>
          </a:p>
          <a:p>
            <a:pPr marL="285750" indent="-285750">
              <a:buFont typeface="Arial" charset="0"/>
              <a:buChar char="•"/>
            </a:pPr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" y="2457834"/>
            <a:ext cx="5105265" cy="335345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9238"/>
            <a:ext cx="3649588" cy="27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Keine Kennzeichen</a:t>
            </a:r>
            <a:endParaRPr lang="de-AT" dirty="0"/>
          </a:p>
        </p:txBody>
      </p:sp>
      <p:sp>
        <p:nvSpPr>
          <p:cNvPr id="7" name="AutoShape 6" descr="http://cdn2.holytaco.com/wp-content/uploads/images/2009/12/firefighter-girl.jpg"/>
          <p:cNvSpPr>
            <a:spLocks noChangeAspect="1" noChangeArrowheads="1"/>
          </p:cNvSpPr>
          <p:nvPr/>
        </p:nvSpPr>
        <p:spPr bwMode="auto">
          <a:xfrm>
            <a:off x="215900" y="-2908300"/>
            <a:ext cx="4762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8" descr="http://cdn2.holytaco.com/wp-content/uploads/images/2009/12/wtf_pics-fireman.jpg"/>
          <p:cNvSpPr>
            <a:spLocks noChangeAspect="1" noChangeArrowheads="1"/>
          </p:cNvSpPr>
          <p:nvPr/>
        </p:nvSpPr>
        <p:spPr bwMode="auto">
          <a:xfrm>
            <a:off x="63500" y="-16129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86862"/>
            <a:ext cx="4704184" cy="35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Facebook und Co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/>
              <a:t>Wer ist das </a:t>
            </a:r>
            <a:r>
              <a:rPr lang="de-DE" sz="2800" dirty="0" smtClean="0"/>
              <a:t>Sprachrohr?!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Gleiche Spielregel wie bei Presseaussendungen (Kommandant, </a:t>
            </a:r>
            <a:r>
              <a:rPr lang="de-DE" sz="2800" dirty="0" err="1" smtClean="0"/>
              <a:t>etc</a:t>
            </a:r>
            <a:r>
              <a:rPr lang="de-DE" sz="28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Achtung wegen negativen Bildern etc. die gepostet werden können von eigenen Mitgliedern und von „Freunden“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Musst intensiv betreut werden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Hurra es brennt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537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Rechtliches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72816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Datenschutz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Keine Einsatzdaten weitergeben (Namen, genaue Anschriften)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Vermutungen (Versicherung)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Urheberrecht / Bilder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Fotograf ist immer Urheber (ohne Ausnahme, auch mit Feuerwehrauftrag und </a:t>
            </a:r>
            <a:r>
              <a:rPr lang="de-DE" sz="1600" dirty="0" err="1" smtClean="0"/>
              <a:t>Feurwehrfotoausrüstung</a:t>
            </a:r>
            <a:r>
              <a:rPr lang="de-DE" sz="1600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Kennzeichen / Firmennamen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Keine Bilder „ausborgen“ (Internet)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Privatsphäre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Es sollte niemand „erkennbar“ sein (Stichwort: mit Freundin) 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Rechtlich: …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600" dirty="0" smtClean="0"/>
              <a:t>Kein persönlicher Lebensraum (Wohnung / Haus)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Wichtig sind diese punkte vor allem für die eigene Homepage</a:t>
            </a:r>
          </a:p>
          <a:p>
            <a:pPr marL="742950" lvl="1" indent="-285750">
              <a:buFont typeface="Arial" charset="0"/>
              <a:buChar char="•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268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BFKDO Homepage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>
                <a:hlinkClick r:id="rId3"/>
              </a:rPr>
              <a:t>web@feuerwehren-hl.at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Einsätze ab Alarmstufe 2 oder bei besonderem Interesse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UA Übungen, interessante Übungen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Feuerwehrjugend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Feierlichkeiten ab UAKDT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Mediales Interesse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9966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BFKDO Pressedienst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556792"/>
            <a:ext cx="806489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machen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sammeln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Informationen sammeln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Später EL abstimmen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Presseaussendung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/>
              <a:t>gut </a:t>
            </a:r>
            <a:r>
              <a:rPr lang="de-DE" sz="2800" dirty="0" smtClean="0"/>
              <a:t>bewährt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25 PAs 2011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Ablauf/Verhalten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Warnwesten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T3 nur eingeschränkt</a:t>
            </a:r>
          </a:p>
          <a:p>
            <a:pPr marL="285750" indent="-285750" algn="r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67681"/>
            <a:ext cx="3441831" cy="45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BFKDO Homepage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>
                <a:hlinkClick r:id="rId3"/>
              </a:rPr>
              <a:t>web@feuerwehren-hl.at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Einsätze ab Alarmstufe 2 oder bei besonderem Interesse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UA Übungen, interessante Übungen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Feuerwehrjugend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Feierlichkeiten ab UAKDT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Mediales Interesse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116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AFK SBÖD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72816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600" dirty="0" smtClean="0"/>
              <a:t>Hollabrunn: BI Markus Zahlbrecht, FF </a:t>
            </a:r>
            <a:r>
              <a:rPr lang="de-DE" sz="2600" dirty="0" smtClean="0"/>
              <a:t>Wullersdorf</a:t>
            </a:r>
            <a:endParaRPr lang="de-DE" sz="26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600" dirty="0" smtClean="0">
                <a:hlinkClick r:id="rId3"/>
              </a:rPr>
              <a:t>markuszahlbrecht@gmx.at</a:t>
            </a:r>
            <a:r>
              <a:rPr lang="de-DE" sz="2600" dirty="0"/>
              <a:t> </a:t>
            </a:r>
            <a:r>
              <a:rPr lang="de-DE" sz="2600" dirty="0" smtClean="0"/>
              <a:t>, 0676/625 35 62</a:t>
            </a:r>
          </a:p>
          <a:p>
            <a:pPr marL="285750" indent="-285750">
              <a:buFont typeface="Arial" charset="0"/>
              <a:buChar char="•"/>
            </a:pPr>
            <a:endParaRPr lang="de-DE" sz="2600" dirty="0"/>
          </a:p>
          <a:p>
            <a:pPr marL="285750" indent="-285750">
              <a:buFont typeface="Arial" charset="0"/>
              <a:buChar char="•"/>
            </a:pPr>
            <a:r>
              <a:rPr lang="de-DE" sz="2600" dirty="0" err="1" smtClean="0"/>
              <a:t>Ravelsbach</a:t>
            </a:r>
            <a:r>
              <a:rPr lang="de-DE" sz="2600" dirty="0" smtClean="0"/>
              <a:t>: V Martin Voith, FF </a:t>
            </a:r>
            <a:r>
              <a:rPr lang="de-DE" sz="2600" dirty="0" err="1" smtClean="0"/>
              <a:t>Gaindorf</a:t>
            </a:r>
            <a:endParaRPr lang="de-DE" sz="26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600" dirty="0" smtClean="0">
                <a:hlinkClick r:id="rId4"/>
              </a:rPr>
              <a:t>martinvoith@gmx.at</a:t>
            </a:r>
            <a:r>
              <a:rPr lang="de-DE" sz="2600" dirty="0"/>
              <a:t>, </a:t>
            </a:r>
            <a:r>
              <a:rPr lang="de-DE" sz="2600" dirty="0" smtClean="0"/>
              <a:t>0664 / 991 31 55</a:t>
            </a:r>
          </a:p>
          <a:p>
            <a:pPr marL="285750" indent="-285750">
              <a:buFont typeface="Arial" charset="0"/>
              <a:buChar char="•"/>
            </a:pPr>
            <a:endParaRPr lang="de-DE" sz="2600" dirty="0"/>
          </a:p>
          <a:p>
            <a:pPr marL="285750" indent="-285750">
              <a:buFont typeface="Arial" charset="0"/>
              <a:buChar char="•"/>
            </a:pPr>
            <a:r>
              <a:rPr lang="de-DE" sz="2600" dirty="0" smtClean="0"/>
              <a:t>Retz: OFM Florian </a:t>
            </a:r>
            <a:r>
              <a:rPr lang="de-DE" sz="2600" dirty="0" err="1" smtClean="0"/>
              <a:t>Walchhütter</a:t>
            </a:r>
            <a:r>
              <a:rPr lang="de-DE" sz="2600" dirty="0" smtClean="0"/>
              <a:t>, FF Retz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600" dirty="0" smtClean="0">
                <a:hlinkClick r:id="rId5"/>
              </a:rPr>
              <a:t>florian.walchhuetter@gmail.com</a:t>
            </a:r>
            <a:r>
              <a:rPr lang="de-DE" sz="2600" dirty="0" smtClean="0"/>
              <a:t>, </a:t>
            </a:r>
            <a:r>
              <a:rPr lang="de-DE" sz="2600" dirty="0" smtClean="0"/>
              <a:t>0664 /131 18 80</a:t>
            </a:r>
          </a:p>
          <a:p>
            <a:pPr marL="285750" indent="-285750">
              <a:buFont typeface="Arial" charset="0"/>
              <a:buChar char="•"/>
            </a:pPr>
            <a:endParaRPr lang="de-DE" sz="26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600" dirty="0" err="1" smtClean="0"/>
              <a:t>Haugsdorf</a:t>
            </a:r>
            <a:r>
              <a:rPr lang="de-DE" sz="2600" dirty="0" smtClean="0"/>
              <a:t>: im Moment nicht besetzt</a:t>
            </a:r>
          </a:p>
          <a:p>
            <a:pPr marL="285750" indent="-285750">
              <a:buFont typeface="Arial" charset="0"/>
              <a:buChar char="•"/>
            </a:pPr>
            <a:endParaRPr lang="de-DE" sz="2600" dirty="0" smtClean="0"/>
          </a:p>
          <a:p>
            <a:pPr marL="285750" indent="-285750">
              <a:buFont typeface="Arial" charset="0"/>
              <a:buChar char="•"/>
            </a:pPr>
            <a:endParaRPr lang="de-DE" sz="2600" dirty="0" smtClean="0"/>
          </a:p>
          <a:p>
            <a:pPr marL="285750" indent="-285750">
              <a:buFont typeface="Arial" charset="0"/>
              <a:buChar char="•"/>
            </a:pPr>
            <a:endParaRPr lang="de-DE" sz="2600" dirty="0" smtClean="0"/>
          </a:p>
          <a:p>
            <a:pPr marL="285750" indent="-285750">
              <a:buFont typeface="Arial" charset="0"/>
              <a:buChar char="•"/>
            </a:pPr>
            <a:endParaRPr lang="de-AT" sz="2600" dirty="0"/>
          </a:p>
        </p:txBody>
      </p:sp>
    </p:spTree>
    <p:extLst>
      <p:ext uri="{BB962C8B-B14F-4D97-AF65-F5344CB8AC3E}">
        <p14:creationId xmlns:p14="http://schemas.microsoft.com/office/powerpoint/2010/main" val="3162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Abschluss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Anregungen / Wünsche / Beschwerden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ÖA macht man IMMER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Darf weder lästige Pflicht noch notwendiges Übel sein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ÖA einplanen, nicht dem Zufall, oder einzelnen überlassen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ALLE nicht nur die anderen, auch die KLEINEN</a:t>
            </a:r>
            <a:endParaRPr lang="de-AT" sz="2800" dirty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Fotos </a:t>
            </a:r>
            <a:r>
              <a:rPr lang="de-AT" sz="2800" dirty="0"/>
              <a:t>! Alles andere lässt sich organisieren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Infos zum Download im Internen Bereich</a:t>
            </a:r>
            <a:endParaRPr lang="de-AT" sz="2800" dirty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23761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0080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Was ist Öffentlichkeitsarbeit überhaupt ?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Warum </a:t>
            </a:r>
            <a:r>
              <a:rPr lang="de-DE" sz="28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Möglichkeiten der ÖA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Presseaussendungen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Pressedienst </a:t>
            </a:r>
            <a:r>
              <a:rPr lang="de-DE" sz="2800" dirty="0" smtClean="0"/>
              <a:t>BFKDO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Rechtliches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4521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Öffentlichkeitsarbeit?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0080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„Marketing“ „Public Relations“ „Image“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Öffentlichkeit </a:t>
            </a:r>
            <a:r>
              <a:rPr lang="de-DE" sz="2800" dirty="0" smtClean="0"/>
              <a:t>über Tätigkeiten informieren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u="sng" dirty="0" smtClean="0"/>
              <a:t>Hauptsächlich </a:t>
            </a:r>
            <a:r>
              <a:rPr lang="de-DE" sz="2800" u="sng" dirty="0" smtClean="0"/>
              <a:t>Werbung für uns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Das ganze ist nichts </a:t>
            </a:r>
            <a:r>
              <a:rPr lang="de-DE" sz="2800" dirty="0" smtClean="0"/>
              <a:t>neues, aber </a:t>
            </a:r>
            <a:r>
              <a:rPr lang="de-DE" sz="2800" dirty="0" smtClean="0"/>
              <a:t>wir haben deutlich </a:t>
            </a:r>
            <a:r>
              <a:rPr lang="de-DE" sz="2800" dirty="0" smtClean="0"/>
              <a:t>mehr Möglichkeiten und auch </a:t>
            </a:r>
            <a:r>
              <a:rPr lang="de-DE" sz="2800" dirty="0" smtClean="0"/>
              <a:t>eine höhere Notwendigkeit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41942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Bereiche der ÖA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Informative ÖA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800" dirty="0" smtClean="0"/>
              <a:t>Klassische Informationsweitergabe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Repräsentative ÖA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800" dirty="0" smtClean="0"/>
              <a:t>Auftreten in der Öffentlichkeit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800" dirty="0" smtClean="0"/>
              <a:t>Bekleidung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800" dirty="0" smtClean="0"/>
              <a:t>nicht negativ Auffallen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Pädagogische ÖA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800" dirty="0" smtClean="0"/>
              <a:t>Brandschutzerziehung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800" dirty="0" smtClean="0"/>
              <a:t>Fachinformationen an breite Maße (Christbaumbrand, Verbrennen im Freien…)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59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Möglichkeiten der ÖA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Öffentlichkeit </a:t>
            </a:r>
            <a:r>
              <a:rPr lang="de-DE" sz="2800" dirty="0" smtClean="0"/>
              <a:t>informieren über </a:t>
            </a:r>
            <a:r>
              <a:rPr lang="de-DE" sz="2800" dirty="0" smtClean="0"/>
              <a:t>die Presse, </a:t>
            </a:r>
            <a:r>
              <a:rPr lang="de-DE" sz="2800" dirty="0" smtClean="0"/>
              <a:t>Webseiten, Aushang</a:t>
            </a:r>
            <a:r>
              <a:rPr lang="de-DE" sz="2800" dirty="0" smtClean="0"/>
              <a:t>, </a:t>
            </a:r>
            <a:r>
              <a:rPr lang="de-DE" sz="2800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Nicht nur Einsätze !!!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Veranstaltungen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Übungen, öffentliche Einsatzübungen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Nachwuchsarbeit zB in Schulen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Kamera </a:t>
            </a:r>
            <a:r>
              <a:rPr lang="de-DE" sz="2800" dirty="0" smtClean="0"/>
              <a:t>kaufen (Batterien)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Sollte auch vom </a:t>
            </a:r>
            <a:r>
              <a:rPr lang="de-DE" sz="2800" dirty="0" smtClean="0"/>
              <a:t>Einsatzleiter kommen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68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Nutzen ÖA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5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Durch diese Form der Werbung: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u="sng" dirty="0" smtClean="0"/>
              <a:t>Mittelbeschaffung </a:t>
            </a:r>
            <a:r>
              <a:rPr lang="de-DE" sz="2800" u="sng" dirty="0" smtClean="0"/>
              <a:t> (Gemeinde)</a:t>
            </a:r>
            <a:endParaRPr lang="de-DE" sz="2800" u="sng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Entscheidungen </a:t>
            </a:r>
            <a:r>
              <a:rPr lang="de-DE" sz="2800" dirty="0" smtClean="0"/>
              <a:t>beeinflussen (Gem., Land)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Mitgliederwerbung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Interne ÖA = Motivation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Veranstaltungsteilnahme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und VIELES mehr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5472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Presseaussendung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wichtiges </a:t>
            </a:r>
            <a:r>
              <a:rPr lang="de-DE" sz="2800" dirty="0" smtClean="0"/>
              <a:t>Instrument der ÖA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eMail an die Medienvertreter / Presse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ZEITNAH </a:t>
            </a:r>
            <a:r>
              <a:rPr lang="de-AT" sz="2800" dirty="0" smtClean="0"/>
              <a:t>– Kommunikationszeitalter</a:t>
            </a:r>
            <a:r>
              <a:rPr lang="de-AT" sz="2800" dirty="0" smtClean="0"/>
              <a:t>!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Absegnen lassen von EL, KDT !!!</a:t>
            </a:r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7131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Bildschirmpräsentation (4:3)</PresentationFormat>
  <Paragraphs>292</Paragraphs>
  <Slides>30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Standarddesign</vt:lpstr>
      <vt:lpstr>Öffentlichkeitsarbeit und Dokumentation im  BFKDO Hollabrunn und AFKDO Retz</vt:lpstr>
      <vt:lpstr>BSB ÖD</vt:lpstr>
      <vt:lpstr>AFK SBÖD</vt:lpstr>
      <vt:lpstr>Inhalte</vt:lpstr>
      <vt:lpstr>Was ist Öffentlichkeitsarbeit?</vt:lpstr>
      <vt:lpstr>Bereiche der ÖA</vt:lpstr>
      <vt:lpstr>Möglichkeiten der ÖA</vt:lpstr>
      <vt:lpstr>Nutzen ÖA</vt:lpstr>
      <vt:lpstr>Presseaussendung</vt:lpstr>
      <vt:lpstr>Presseaussendung Wie?</vt:lpstr>
      <vt:lpstr>Tipps Textgestaltung</vt:lpstr>
      <vt:lpstr>Die sechs WICHTIGEN Ws?</vt:lpstr>
      <vt:lpstr>Presseverteiler</vt:lpstr>
      <vt:lpstr>Fotos – Ein Bild sagt mehr als 1000 Worte, aber</vt:lpstr>
      <vt:lpstr>Foto - Gestaltung</vt:lpstr>
      <vt:lpstr>Foto – Niemals !</vt:lpstr>
      <vt:lpstr>keineFotos mit Handy</vt:lpstr>
      <vt:lpstr>Keine Wohnräume</vt:lpstr>
      <vt:lpstr>Keine Personen</vt:lpstr>
      <vt:lpstr>Keine Fotos mit falscher PSA</vt:lpstr>
      <vt:lpstr>Keine Fotos mit Alkohol</vt:lpstr>
      <vt:lpstr>Fehlverhalten</vt:lpstr>
      <vt:lpstr>Keine Firmen</vt:lpstr>
      <vt:lpstr>Keine Kennzeichen</vt:lpstr>
      <vt:lpstr>Social Media</vt:lpstr>
      <vt:lpstr>Rechtliches</vt:lpstr>
      <vt:lpstr>BFKDO Homepage</vt:lpstr>
      <vt:lpstr>BFKDO Pressedienst</vt:lpstr>
      <vt:lpstr>BFKDO Homepage</vt:lpstr>
      <vt:lpstr>Abschluss</vt:lpstr>
    </vt:vector>
  </TitlesOfParts>
  <Company>Amt der NÖ Landesregierung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Wolfgang Thürr</cp:lastModifiedBy>
  <cp:revision>136</cp:revision>
  <dcterms:created xsi:type="dcterms:W3CDTF">2007-07-17T09:47:22Z</dcterms:created>
  <dcterms:modified xsi:type="dcterms:W3CDTF">2014-05-03T13:17:58Z</dcterms:modified>
</cp:coreProperties>
</file>