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2"/>
  </p:notesMasterIdLst>
  <p:sldIdLst>
    <p:sldId id="256" r:id="rId3"/>
    <p:sldId id="272" r:id="rId4"/>
    <p:sldId id="257" r:id="rId5"/>
    <p:sldId id="259" r:id="rId6"/>
    <p:sldId id="258" r:id="rId7"/>
    <p:sldId id="281" r:id="rId8"/>
    <p:sldId id="266" r:id="rId9"/>
    <p:sldId id="261" r:id="rId10"/>
    <p:sldId id="260" r:id="rId11"/>
    <p:sldId id="279" r:id="rId12"/>
    <p:sldId id="282" r:id="rId13"/>
    <p:sldId id="267" r:id="rId14"/>
    <p:sldId id="269" r:id="rId15"/>
    <p:sldId id="270" r:id="rId16"/>
    <p:sldId id="276" r:id="rId17"/>
    <p:sldId id="277" r:id="rId18"/>
    <p:sldId id="278" r:id="rId19"/>
    <p:sldId id="283" r:id="rId20"/>
    <p:sldId id="280" r:id="rId21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9FC"/>
    <a:srgbClr val="FFED00"/>
    <a:srgbClr val="0075B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AFF2E2-3F20-4C6F-A51F-E996B89831E5}" v="245" dt="2022-01-22T09:32:05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9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gler Christian" userId="c06dc267-34e5-4964-b94c-4a2c9e11f7ed" providerId="ADAL" clId="{30AFF2E2-3F20-4C6F-A51F-E996B89831E5}"/>
    <pc:docChg chg="custSel addSld modSld modMainMaster">
      <pc:chgData name="Zagler Christian" userId="c06dc267-34e5-4964-b94c-4a2c9e11f7ed" providerId="ADAL" clId="{30AFF2E2-3F20-4C6F-A51F-E996B89831E5}" dt="2022-01-22T09:32:05.318" v="1115"/>
      <pc:docMkLst>
        <pc:docMk/>
      </pc:docMkLst>
      <pc:sldChg chg="modSp mod">
        <pc:chgData name="Zagler Christian" userId="c06dc267-34e5-4964-b94c-4a2c9e11f7ed" providerId="ADAL" clId="{30AFF2E2-3F20-4C6F-A51F-E996B89831E5}" dt="2022-01-22T09:28:38.542" v="1112" actId="20577"/>
        <pc:sldMkLst>
          <pc:docMk/>
          <pc:sldMk cId="527418254" sldId="257"/>
        </pc:sldMkLst>
        <pc:spChg chg="mod">
          <ac:chgData name="Zagler Christian" userId="c06dc267-34e5-4964-b94c-4a2c9e11f7ed" providerId="ADAL" clId="{30AFF2E2-3F20-4C6F-A51F-E996B89831E5}" dt="2022-01-22T09:28:38.542" v="1112" actId="20577"/>
          <ac:spMkLst>
            <pc:docMk/>
            <pc:sldMk cId="527418254" sldId="257"/>
            <ac:spMk id="3" creationId="{00000000-0000-0000-0000-000000000000}"/>
          </ac:spMkLst>
        </pc:spChg>
      </pc:sldChg>
      <pc:sldChg chg="modSp mod">
        <pc:chgData name="Zagler Christian" userId="c06dc267-34e5-4964-b94c-4a2c9e11f7ed" providerId="ADAL" clId="{30AFF2E2-3F20-4C6F-A51F-E996B89831E5}" dt="2021-11-18T16:39:20.538" v="1086" actId="20577"/>
        <pc:sldMkLst>
          <pc:docMk/>
          <pc:sldMk cId="3948426244" sldId="258"/>
        </pc:sldMkLst>
        <pc:spChg chg="mod">
          <ac:chgData name="Zagler Christian" userId="c06dc267-34e5-4964-b94c-4a2c9e11f7ed" providerId="ADAL" clId="{30AFF2E2-3F20-4C6F-A51F-E996B89831E5}" dt="2021-11-18T16:39:20.538" v="1086" actId="20577"/>
          <ac:spMkLst>
            <pc:docMk/>
            <pc:sldMk cId="3948426244" sldId="258"/>
            <ac:spMk id="6" creationId="{9CD06E88-3905-427A-BF9D-581DA7344E94}"/>
          </ac:spMkLst>
        </pc:spChg>
      </pc:sldChg>
      <pc:sldChg chg="modSp mod">
        <pc:chgData name="Zagler Christian" userId="c06dc267-34e5-4964-b94c-4a2c9e11f7ed" providerId="ADAL" clId="{30AFF2E2-3F20-4C6F-A51F-E996B89831E5}" dt="2021-11-18T16:37:43.733" v="1077" actId="20577"/>
        <pc:sldMkLst>
          <pc:docMk/>
          <pc:sldMk cId="1891492042" sldId="259"/>
        </pc:sldMkLst>
        <pc:spChg chg="mod">
          <ac:chgData name="Zagler Christian" userId="c06dc267-34e5-4964-b94c-4a2c9e11f7ed" providerId="ADAL" clId="{30AFF2E2-3F20-4C6F-A51F-E996B89831E5}" dt="2021-11-18T16:37:43.733" v="1077" actId="20577"/>
          <ac:spMkLst>
            <pc:docMk/>
            <pc:sldMk cId="1891492042" sldId="259"/>
            <ac:spMk id="3" creationId="{31D249A8-5EB9-46B4-8A70-CB1D4FAEDE34}"/>
          </ac:spMkLst>
        </pc:spChg>
      </pc:sldChg>
      <pc:sldChg chg="addSp modSp mod">
        <pc:chgData name="Zagler Christian" userId="c06dc267-34e5-4964-b94c-4a2c9e11f7ed" providerId="ADAL" clId="{30AFF2E2-3F20-4C6F-A51F-E996B89831E5}" dt="2022-01-22T09:32:05.318" v="1115"/>
        <pc:sldMkLst>
          <pc:docMk/>
          <pc:sldMk cId="3727692391" sldId="261"/>
        </pc:sldMkLst>
        <pc:spChg chg="add mod">
          <ac:chgData name="Zagler Christian" userId="c06dc267-34e5-4964-b94c-4a2c9e11f7ed" providerId="ADAL" clId="{30AFF2E2-3F20-4C6F-A51F-E996B89831E5}" dt="2022-01-22T09:32:05.318" v="1115"/>
          <ac:spMkLst>
            <pc:docMk/>
            <pc:sldMk cId="3727692391" sldId="261"/>
            <ac:spMk id="4" creationId="{4948D9D2-4511-4443-BADB-71845B3296F8}"/>
          </ac:spMkLst>
        </pc:spChg>
        <pc:graphicFrameChg chg="modGraphic">
          <ac:chgData name="Zagler Christian" userId="c06dc267-34e5-4964-b94c-4a2c9e11f7ed" providerId="ADAL" clId="{30AFF2E2-3F20-4C6F-A51F-E996B89831E5}" dt="2022-01-22T09:31:51.876" v="1114" actId="20577"/>
          <ac:graphicFrameMkLst>
            <pc:docMk/>
            <pc:sldMk cId="3727692391" sldId="261"/>
            <ac:graphicFrameMk id="6" creationId="{F8F39E07-692D-4617-A53A-4E450801C00E}"/>
          </ac:graphicFrameMkLst>
        </pc:graphicFrameChg>
      </pc:sldChg>
      <pc:sldChg chg="modSp mod">
        <pc:chgData name="Zagler Christian" userId="c06dc267-34e5-4964-b94c-4a2c9e11f7ed" providerId="ADAL" clId="{30AFF2E2-3F20-4C6F-A51F-E996B89831E5}" dt="2022-01-22T09:10:13.870" v="1088" actId="20577"/>
        <pc:sldMkLst>
          <pc:docMk/>
          <pc:sldMk cId="1462372399" sldId="269"/>
        </pc:sldMkLst>
        <pc:spChg chg="mod">
          <ac:chgData name="Zagler Christian" userId="c06dc267-34e5-4964-b94c-4a2c9e11f7ed" providerId="ADAL" clId="{30AFF2E2-3F20-4C6F-A51F-E996B89831E5}" dt="2022-01-22T09:10:13.870" v="1088" actId="20577"/>
          <ac:spMkLst>
            <pc:docMk/>
            <pc:sldMk cId="1462372399" sldId="269"/>
            <ac:spMk id="3" creationId="{C54B8005-E300-40D9-B784-ED974201399E}"/>
          </ac:spMkLst>
        </pc:spChg>
      </pc:sldChg>
      <pc:sldChg chg="modSp mod">
        <pc:chgData name="Zagler Christian" userId="c06dc267-34e5-4964-b94c-4a2c9e11f7ed" providerId="ADAL" clId="{30AFF2E2-3F20-4C6F-A51F-E996B89831E5}" dt="2022-01-22T09:21:43.768" v="1101" actId="20577"/>
        <pc:sldMkLst>
          <pc:docMk/>
          <pc:sldMk cId="2001660639" sldId="276"/>
        </pc:sldMkLst>
        <pc:graphicFrameChg chg="mod modGraphic">
          <ac:chgData name="Zagler Christian" userId="c06dc267-34e5-4964-b94c-4a2c9e11f7ed" providerId="ADAL" clId="{30AFF2E2-3F20-4C6F-A51F-E996B89831E5}" dt="2022-01-22T09:21:43.768" v="1101" actId="20577"/>
          <ac:graphicFrameMkLst>
            <pc:docMk/>
            <pc:sldMk cId="2001660639" sldId="276"/>
            <ac:graphicFrameMk id="4" creationId="{CE97A52C-FC74-4857-BFC5-83A78800F3E5}"/>
          </ac:graphicFrameMkLst>
        </pc:graphicFrameChg>
      </pc:sldChg>
      <pc:sldChg chg="modSp mod">
        <pc:chgData name="Zagler Christian" userId="c06dc267-34e5-4964-b94c-4a2c9e11f7ed" providerId="ADAL" clId="{30AFF2E2-3F20-4C6F-A51F-E996B89831E5}" dt="2021-10-05T15:28:40.056" v="201" actId="20577"/>
        <pc:sldMkLst>
          <pc:docMk/>
          <pc:sldMk cId="1044021878" sldId="280"/>
        </pc:sldMkLst>
        <pc:spChg chg="mod">
          <ac:chgData name="Zagler Christian" userId="c06dc267-34e5-4964-b94c-4a2c9e11f7ed" providerId="ADAL" clId="{30AFF2E2-3F20-4C6F-A51F-E996B89831E5}" dt="2021-10-05T15:27:22.175" v="123" actId="20577"/>
          <ac:spMkLst>
            <pc:docMk/>
            <pc:sldMk cId="1044021878" sldId="280"/>
            <ac:spMk id="3" creationId="{9592908E-A5C2-4AB1-9EDD-A7151356B7DD}"/>
          </ac:spMkLst>
        </pc:spChg>
        <pc:spChg chg="mod">
          <ac:chgData name="Zagler Christian" userId="c06dc267-34e5-4964-b94c-4a2c9e11f7ed" providerId="ADAL" clId="{30AFF2E2-3F20-4C6F-A51F-E996B89831E5}" dt="2021-10-05T15:28:40.056" v="201" actId="20577"/>
          <ac:spMkLst>
            <pc:docMk/>
            <pc:sldMk cId="1044021878" sldId="280"/>
            <ac:spMk id="4" creationId="{9592908E-A5C2-4AB1-9EDD-A7151356B7DD}"/>
          </ac:spMkLst>
        </pc:spChg>
      </pc:sldChg>
      <pc:sldChg chg="addSp delSp modSp new mod modNotesTx">
        <pc:chgData name="Zagler Christian" userId="c06dc267-34e5-4964-b94c-4a2c9e11f7ed" providerId="ADAL" clId="{30AFF2E2-3F20-4C6F-A51F-E996B89831E5}" dt="2021-11-18T16:34:13.391" v="1072" actId="20577"/>
        <pc:sldMkLst>
          <pc:docMk/>
          <pc:sldMk cId="2638036131" sldId="282"/>
        </pc:sldMkLst>
        <pc:spChg chg="mod">
          <ac:chgData name="Zagler Christian" userId="c06dc267-34e5-4964-b94c-4a2c9e11f7ed" providerId="ADAL" clId="{30AFF2E2-3F20-4C6F-A51F-E996B89831E5}" dt="2021-10-05T15:32:40.748" v="300" actId="20577"/>
          <ac:spMkLst>
            <pc:docMk/>
            <pc:sldMk cId="2638036131" sldId="282"/>
            <ac:spMk id="2" creationId="{AF531820-3797-492C-9663-32BF007F46A0}"/>
          </ac:spMkLst>
        </pc:spChg>
        <pc:spChg chg="del">
          <ac:chgData name="Zagler Christian" userId="c06dc267-34e5-4964-b94c-4a2c9e11f7ed" providerId="ADAL" clId="{30AFF2E2-3F20-4C6F-A51F-E996B89831E5}" dt="2021-10-05T15:31:29.382" v="222"/>
          <ac:spMkLst>
            <pc:docMk/>
            <pc:sldMk cId="2638036131" sldId="282"/>
            <ac:spMk id="3" creationId="{664AF01E-22DE-4776-A171-64634D4D7843}"/>
          </ac:spMkLst>
        </pc:spChg>
        <pc:spChg chg="add mod">
          <ac:chgData name="Zagler Christian" userId="c06dc267-34e5-4964-b94c-4a2c9e11f7ed" providerId="ADAL" clId="{30AFF2E2-3F20-4C6F-A51F-E996B89831E5}" dt="2021-11-18T16:34:13.391" v="1072" actId="20577"/>
          <ac:spMkLst>
            <pc:docMk/>
            <pc:sldMk cId="2638036131" sldId="282"/>
            <ac:spMk id="6" creationId="{521ED9E0-229F-49A4-81F1-055B73FED5FE}"/>
          </ac:spMkLst>
        </pc:spChg>
        <pc:graphicFrameChg chg="add del mod modGraphic">
          <ac:chgData name="Zagler Christian" userId="c06dc267-34e5-4964-b94c-4a2c9e11f7ed" providerId="ADAL" clId="{30AFF2E2-3F20-4C6F-A51F-E996B89831E5}" dt="2021-10-05T15:34:18.995" v="301" actId="478"/>
          <ac:graphicFrameMkLst>
            <pc:docMk/>
            <pc:sldMk cId="2638036131" sldId="282"/>
            <ac:graphicFrameMk id="4" creationId="{94A9BB7A-B0AB-40EC-9428-F2E77EE68C25}"/>
          </ac:graphicFrameMkLst>
        </pc:graphicFrameChg>
        <pc:picChg chg="add del mod">
          <ac:chgData name="Zagler Christian" userId="c06dc267-34e5-4964-b94c-4a2c9e11f7ed" providerId="ADAL" clId="{30AFF2E2-3F20-4C6F-A51F-E996B89831E5}" dt="2021-10-05T15:37:41.045" v="695" actId="478"/>
          <ac:picMkLst>
            <pc:docMk/>
            <pc:sldMk cId="2638036131" sldId="282"/>
            <ac:picMk id="8" creationId="{C8B3B290-BD7B-485F-9FA8-E828862E47AD}"/>
          </ac:picMkLst>
        </pc:picChg>
        <pc:picChg chg="add mod">
          <ac:chgData name="Zagler Christian" userId="c06dc267-34e5-4964-b94c-4a2c9e11f7ed" providerId="ADAL" clId="{30AFF2E2-3F20-4C6F-A51F-E996B89831E5}" dt="2021-10-05T15:38:05.806" v="699"/>
          <ac:picMkLst>
            <pc:docMk/>
            <pc:sldMk cId="2638036131" sldId="282"/>
            <ac:picMk id="10" creationId="{1DB5525B-773C-49F9-80C7-43BA31838354}"/>
          </ac:picMkLst>
        </pc:picChg>
        <pc:picChg chg="add mod">
          <ac:chgData name="Zagler Christian" userId="c06dc267-34e5-4964-b94c-4a2c9e11f7ed" providerId="ADAL" clId="{30AFF2E2-3F20-4C6F-A51F-E996B89831E5}" dt="2021-10-05T15:39:44.211" v="705"/>
          <ac:picMkLst>
            <pc:docMk/>
            <pc:sldMk cId="2638036131" sldId="282"/>
            <ac:picMk id="12" creationId="{AD1EA023-E59D-423B-872D-D72408AFA28C}"/>
          </ac:picMkLst>
        </pc:picChg>
      </pc:sldChg>
      <pc:sldMasterChg chg="modSp mod">
        <pc:chgData name="Zagler Christian" userId="c06dc267-34e5-4964-b94c-4a2c9e11f7ed" providerId="ADAL" clId="{30AFF2E2-3F20-4C6F-A51F-E996B89831E5}" dt="2021-11-18T16:36:56.645" v="1074" actId="20577"/>
        <pc:sldMasterMkLst>
          <pc:docMk/>
          <pc:sldMasterMk cId="2179704149" sldId="2147483648"/>
        </pc:sldMasterMkLst>
        <pc:spChg chg="mod">
          <ac:chgData name="Zagler Christian" userId="c06dc267-34e5-4964-b94c-4a2c9e11f7ed" providerId="ADAL" clId="{30AFF2E2-3F20-4C6F-A51F-E996B89831E5}" dt="2021-11-18T16:36:56.645" v="1074" actId="20577"/>
          <ac:spMkLst>
            <pc:docMk/>
            <pc:sldMasterMk cId="2179704149" sldId="2147483648"/>
            <ac:spMk id="21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A172FC3-D5F6-4688-82AA-2E4F5FB4315B}" type="datetimeFigureOut">
              <a:rPr lang="de-DE" smtClean="0"/>
              <a:t>26.02.2022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5D170E-8257-4E5E-B908-D3905A1AE9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86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Einleitung:</a:t>
            </a:r>
          </a:p>
          <a:p>
            <a:endParaRPr lang="de-DE"/>
          </a:p>
          <a:p>
            <a:r>
              <a:rPr lang="de-DE"/>
              <a:t>Es gibt seitens der Feuerwehr viele offizielle Quellen für Informationen verschiedenster Art.</a:t>
            </a:r>
          </a:p>
          <a:p>
            <a:endParaRPr lang="de-DE"/>
          </a:p>
          <a:p>
            <a:r>
              <a:rPr lang="de-DE"/>
              <a:t>Besonders für neu gewählte Kommandos ist es oft eine Herausforderung, die richtigen Informationen schnell zu finden bzw. überhaupt zu wissen wo man Informationen beziehen kann.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D170E-8257-4E5E-B908-D3905A1AE9B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347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E-Learning Module – können einfach „noch einmal“ gemacht werden, sei es zur Wiederholung oder Festigung (digitales Äquivalent zu schriftlichen Kursunterlagen)</a:t>
            </a:r>
          </a:p>
          <a:p>
            <a:endParaRPr lang="de-DE"/>
          </a:p>
          <a:p>
            <a:r>
              <a:rPr lang="de-AT"/>
              <a:t>Detailinformationen auf der Homepage des NÖFSZ https://www.noefsz.at -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D170E-8257-4E5E-B908-D3905A1AE9B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598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D170E-8257-4E5E-B908-D3905A1AE9B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7204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Führungsseminare ÖBFV – zur Nachlese im </a:t>
            </a:r>
            <a:r>
              <a:rPr lang="de-DE" err="1"/>
              <a:t>Sharepoint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D170E-8257-4E5E-B908-D3905A1AE9B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813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Nur Auszüge – es zahlt sich aus, die Homepage genauer zu erforschen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D170E-8257-4E5E-B908-D3905A1AE9B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5092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Außerdem: Infos für PV-Anlagen, Hohlstrahlrohre.</a:t>
            </a:r>
          </a:p>
          <a:p>
            <a:endParaRPr lang="de-DE"/>
          </a:p>
          <a:p>
            <a:r>
              <a:rPr lang="de-DE"/>
              <a:t>Kennzeichenabfrage: ausschließlich für den Einsatz; es ist möglich nach einem Login einen „fixen Link“ zu generieren, mit dem der entsprechende ÖBFV Feuerwehr.or.at – User automatisch angemeldet wird. Vorsicht bei der Weitergabe!</a:t>
            </a:r>
          </a:p>
          <a:p>
            <a:endParaRPr lang="de-DE"/>
          </a:p>
          <a:p>
            <a:r>
              <a:rPr lang="de-DE"/>
              <a:t>Infoblätter eignen sich gut auch für Übungsvor- und </a:t>
            </a:r>
            <a:r>
              <a:rPr lang="de-DE" err="1"/>
              <a:t>nachbereitung</a:t>
            </a:r>
            <a:endParaRPr lang="de-DE"/>
          </a:p>
          <a:p>
            <a:endParaRPr lang="de-DE"/>
          </a:p>
          <a:p>
            <a:r>
              <a:rPr lang="de-DE"/>
              <a:t>Fachliteratur nicht vernachlässigen (Rote Hefte usw.)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D170E-8257-4E5E-B908-D3905A1AE9B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9878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QR-Codes für den Link auf die entsprechenden Apps in den Appstores</a:t>
            </a:r>
          </a:p>
          <a:p>
            <a:endParaRPr lang="de-DE"/>
          </a:p>
          <a:p>
            <a:r>
              <a:rPr lang="de-DE"/>
              <a:t>EURO Rescue: keine Nutzfahrzeuge und LKW!</a:t>
            </a:r>
          </a:p>
          <a:p>
            <a:endParaRPr lang="de-DE"/>
          </a:p>
          <a:p>
            <a:r>
              <a:rPr lang="de-DE"/>
              <a:t>GRISU: Erweiterte Einsatzdaten mittels „Token“ freischaltbar (Anrufer-Info, Einsatz-Zusatz-Infos, wenn von Bereichsalarmzentrale entsprechend eingegeben)</a:t>
            </a:r>
          </a:p>
          <a:p>
            <a:r>
              <a:rPr lang="de-DE"/>
              <a:t>Anforderung an die FF Krems (infoscreen@feuerwehr.gv.at mit entsprechendem Formular)</a:t>
            </a:r>
          </a:p>
          <a:p>
            <a:endParaRPr lang="de-DE"/>
          </a:p>
          <a:p>
            <a:r>
              <a:rPr lang="de-DE"/>
              <a:t>Diverse andere Apps: unbedingt genau prüfen – Berechnungen werden z.B. aufgrund anderer Ausbildungs-Standards z.B. aus Deutschland durchgeführt und sind für uns nicht so einfach 1:1 anwendbar! Also nicht blind </a:t>
            </a:r>
            <a:r>
              <a:rPr lang="de-DE" err="1"/>
              <a:t>übernehem</a:t>
            </a:r>
            <a:r>
              <a:rPr lang="de-DE"/>
              <a:t> nur weil etwas gut klingt (oder vielleicht sogar etwas kostet)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D170E-8257-4E5E-B908-D3905A1AE9B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3654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D170E-8257-4E5E-B908-D3905A1AE9B9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9592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Früher gab es Informationen – Dienstanweisungen usw. in Papierform – oft als gut gehütetes Geheimnis.</a:t>
            </a:r>
          </a:p>
          <a:p>
            <a:endParaRPr lang="de-DE"/>
          </a:p>
          <a:p>
            <a:r>
              <a:rPr lang="de-DE"/>
              <a:t>Heutzutage gibt es die Informationen so gut wie überall in digitaler Form.</a:t>
            </a:r>
          </a:p>
          <a:p>
            <a:r>
              <a:rPr lang="de-DE"/>
              <a:t>Hinweisen auf die Aktualität der entsprechenden Informationen – Bezug von offiziellen Seiten schützt vor Überraschungen (Aktualität)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D170E-8257-4E5E-B908-D3905A1AE9B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5268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Durch Neugestaltungen von Homepages können die Links und Pfade nicht aktuell sein bzw. ins Leere führen.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D170E-8257-4E5E-B908-D3905A1AE9B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663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Hinweisen:</a:t>
            </a:r>
          </a:p>
          <a:p>
            <a:endParaRPr lang="de-DE"/>
          </a:p>
          <a:p>
            <a:r>
              <a:rPr lang="de-DE"/>
              <a:t>Mehr Informationen mit FDISK-Login (Dienstanweisungen!) – sh. Animation Login</a:t>
            </a:r>
          </a:p>
          <a:p>
            <a:endParaRPr lang="de-DE"/>
          </a:p>
          <a:p>
            <a:r>
              <a:rPr lang="de-DE"/>
              <a:t>In den entsprechenden Bereichen gibt es außerdem Infos für gewisse Funktionen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D170E-8257-4E5E-B908-D3905A1AE9B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9097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D170E-8257-4E5E-B908-D3905A1AE9B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221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Im Leitfaden sind alle wichtigen Informationen zusammengefasst – gutes Nachschlagewerk</a:t>
            </a:r>
          </a:p>
          <a:p>
            <a:endParaRPr lang="de-DE"/>
          </a:p>
          <a:p>
            <a:r>
              <a:rPr lang="de-DE"/>
              <a:t>Achten auf Einhaltung (besonders bei Wahlen)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D170E-8257-4E5E-B908-D3905A1AE9B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287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Ausrüstungsverordnung: pro Gemeinde</a:t>
            </a:r>
          </a:p>
          <a:p>
            <a:endParaRPr lang="de-DE"/>
          </a:p>
          <a:p>
            <a:r>
              <a:rPr lang="de-DE"/>
              <a:t>Förderungsrichtlinien: nicht nur Geräte, sondern auch Bekleidung (für Neueintritte bis zum 16. Lebensjahr und absolvierter </a:t>
            </a:r>
            <a:r>
              <a:rPr lang="de-DE" err="1"/>
              <a:t>Abschluß</a:t>
            </a:r>
            <a:r>
              <a:rPr lang="de-DE"/>
              <a:t> Truppmann)</a:t>
            </a:r>
          </a:p>
          <a:p>
            <a:endParaRPr lang="de-DE"/>
          </a:p>
          <a:p>
            <a:r>
              <a:rPr lang="de-DE"/>
              <a:t>Einhaltung der Baurichtlinien für den Erhalt der Förderung notwendig</a:t>
            </a:r>
          </a:p>
          <a:p>
            <a:endParaRPr lang="de-DE"/>
          </a:p>
          <a:p>
            <a:r>
              <a:rPr lang="de-DE"/>
              <a:t>Hinweis auf Zusatzförderung des Landes NÖ für „Mehrwertsteuer“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D170E-8257-4E5E-B908-D3905A1AE9B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474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FJ – ab 10 Jahre</a:t>
            </a:r>
          </a:p>
          <a:p>
            <a:endParaRPr lang="de-DE"/>
          </a:p>
          <a:p>
            <a:r>
              <a:rPr lang="de-DE"/>
              <a:t>Kinderfeuerwehr – ab 8 Jahre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D170E-8257-4E5E-B908-D3905A1AE9B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855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Vom Basiswissen über das erweiterte Basiswissen mit Löschschaum</a:t>
            </a:r>
          </a:p>
          <a:p>
            <a:endParaRPr lang="de-DE"/>
          </a:p>
          <a:p>
            <a:r>
              <a:rPr lang="de-DE"/>
              <a:t>Achtung: Basiswissen teilt sich in das Handbuch (für den Teilnehmer, auch im Öffentlichen Shop des NÖLFV erhältlich) und den Ausbilderleitfaden (wie der Name sagt für den Ausbilder)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D170E-8257-4E5E-B908-D3905A1AE9B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1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3953-1F5C-43B3-9EC9-3EDE8928DB57}" type="datetimeFigureOut">
              <a:rPr lang="de-DE" smtClean="0"/>
              <a:t>26.02.2022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FB5F-B3C6-40DA-B0CB-269F3B515D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60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3953-1F5C-43B3-9EC9-3EDE8928DB57}" type="datetimeFigureOut">
              <a:rPr lang="de-DE" smtClean="0"/>
              <a:t>26.02.2022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FB5F-B3C6-40DA-B0CB-269F3B515D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00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3953-1F5C-43B3-9EC9-3EDE8928DB57}" type="datetimeFigureOut">
              <a:rPr lang="de-DE" smtClean="0"/>
              <a:t>26.02.2022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FB5F-B3C6-40DA-B0CB-269F3B515D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515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3953-1F5C-43B3-9EC9-3EDE8928DB57}" type="datetimeFigureOut">
              <a:rPr lang="de-DE" smtClean="0"/>
              <a:t>26.02.2022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FB5F-B3C6-40DA-B0CB-269F3B515D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019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3953-1F5C-43B3-9EC9-3EDE8928DB57}" type="datetimeFigureOut">
              <a:rPr lang="de-DE" smtClean="0"/>
              <a:t>26.02.2022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FB5F-B3C6-40DA-B0CB-269F3B515D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448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3953-1F5C-43B3-9EC9-3EDE8928DB57}" type="datetimeFigureOut">
              <a:rPr lang="de-DE" smtClean="0"/>
              <a:t>26.02.2022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FB5F-B3C6-40DA-B0CB-269F3B515D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99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3953-1F5C-43B3-9EC9-3EDE8928DB57}" type="datetimeFigureOut">
              <a:rPr lang="de-DE" smtClean="0"/>
              <a:t>26.02.2022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FB5F-B3C6-40DA-B0CB-269F3B515D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15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3953-1F5C-43B3-9EC9-3EDE8928DB57}" type="datetimeFigureOut">
              <a:rPr lang="de-DE" smtClean="0"/>
              <a:t>26.02.2022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FB5F-B3C6-40DA-B0CB-269F3B515D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13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3953-1F5C-43B3-9EC9-3EDE8928DB57}" type="datetimeFigureOut">
              <a:rPr lang="de-DE" smtClean="0"/>
              <a:t>26.02.2022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FB5F-B3C6-40DA-B0CB-269F3B515D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2949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3953-1F5C-43B3-9EC9-3EDE8928DB57}" type="datetimeFigureOut">
              <a:rPr lang="de-DE" smtClean="0"/>
              <a:t>26.02.2022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FB5F-B3C6-40DA-B0CB-269F3B515D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47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3953-1F5C-43B3-9EC9-3EDE8928DB57}" type="datetimeFigureOut">
              <a:rPr lang="de-DE" smtClean="0"/>
              <a:t>26.02.2022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FB5F-B3C6-40DA-B0CB-269F3B515D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47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 rot="16200000">
            <a:off x="8404092" y="3069480"/>
            <a:ext cx="6857039" cy="72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612" y="6138000"/>
            <a:ext cx="12192000" cy="72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043311" cy="418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344025" y="6146800"/>
            <a:ext cx="952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B3953-1F5C-43B3-9EC9-3EDE8928DB57}" type="datetimeFigureOut">
              <a:rPr lang="de-DE" smtClean="0"/>
              <a:t>26.02.2022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95675" y="6146800"/>
            <a:ext cx="575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391775" y="6146800"/>
            <a:ext cx="489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7FB5F-B3C6-40DA-B0CB-269F3B515DF2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144" y="5184000"/>
            <a:ext cx="1391035" cy="1800000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11880770" y="414839"/>
            <a:ext cx="97200" cy="5040000"/>
          </a:xfrm>
          <a:prstGeom prst="rect">
            <a:avLst/>
          </a:prstGeom>
          <a:solidFill>
            <a:srgbClr val="007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 rot="16200000">
            <a:off x="5745440" y="1554932"/>
            <a:ext cx="93600" cy="10080000"/>
          </a:xfrm>
          <a:prstGeom prst="rect">
            <a:avLst/>
          </a:prstGeom>
          <a:solidFill>
            <a:srgbClr val="007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 rot="16200000">
            <a:off x="5705930" y="1557342"/>
            <a:ext cx="93600" cy="10260000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0" name="Gruppieren 19"/>
          <p:cNvGrpSpPr/>
          <p:nvPr userDrawn="1"/>
        </p:nvGrpSpPr>
        <p:grpSpPr>
          <a:xfrm>
            <a:off x="621511" y="237220"/>
            <a:ext cx="11503449" cy="6749161"/>
            <a:chOff x="621511" y="237220"/>
            <a:chExt cx="11503449" cy="6749161"/>
          </a:xfrm>
        </p:grpSpPr>
        <p:sp>
          <p:nvSpPr>
            <p:cNvPr id="9" name="Rechteck 8"/>
            <p:cNvSpPr/>
            <p:nvPr userDrawn="1"/>
          </p:nvSpPr>
          <p:spPr>
            <a:xfrm>
              <a:off x="11976751" y="237220"/>
              <a:ext cx="97200" cy="5220000"/>
            </a:xfrm>
            <a:prstGeom prst="rect">
              <a:avLst/>
            </a:prstGeom>
            <a:solidFill>
              <a:srgbClr val="FF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3925" y="5186381"/>
              <a:ext cx="1391035" cy="1800000"/>
            </a:xfrm>
            <a:prstGeom prst="rect">
              <a:avLst/>
            </a:prstGeom>
          </p:spPr>
        </p:pic>
        <p:sp>
          <p:nvSpPr>
            <p:cNvPr id="17" name="Rechteck 16"/>
            <p:cNvSpPr/>
            <p:nvPr userDrawn="1"/>
          </p:nvSpPr>
          <p:spPr>
            <a:xfrm>
              <a:off x="11879551" y="417220"/>
              <a:ext cx="97200" cy="5040000"/>
            </a:xfrm>
            <a:prstGeom prst="rect">
              <a:avLst/>
            </a:prstGeom>
            <a:solidFill>
              <a:srgbClr val="007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/>
            <p:cNvSpPr/>
            <p:nvPr userDrawn="1"/>
          </p:nvSpPr>
          <p:spPr>
            <a:xfrm rot="16200000">
              <a:off x="5744221" y="1557313"/>
              <a:ext cx="93600" cy="10080000"/>
            </a:xfrm>
            <a:prstGeom prst="rect">
              <a:avLst/>
            </a:prstGeom>
            <a:solidFill>
              <a:srgbClr val="007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/>
            <p:cNvSpPr/>
            <p:nvPr userDrawn="1"/>
          </p:nvSpPr>
          <p:spPr>
            <a:xfrm rot="16200000">
              <a:off x="5704711" y="1559723"/>
              <a:ext cx="93600" cy="10260000"/>
            </a:xfrm>
            <a:prstGeom prst="rect">
              <a:avLst/>
            </a:prstGeom>
            <a:solidFill>
              <a:srgbClr val="FF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Textfeld 20"/>
          <p:cNvSpPr txBox="1"/>
          <p:nvPr userDrawn="1"/>
        </p:nvSpPr>
        <p:spPr>
          <a:xfrm>
            <a:off x="749801" y="6132826"/>
            <a:ext cx="2650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i="1">
                <a:latin typeface="Arial" panose="020B0604020202020204" pitchFamily="34" charset="0"/>
                <a:cs typeface="Arial" panose="020B0604020202020204" pitchFamily="34" charset="0"/>
              </a:rPr>
              <a:t>Niederösterreichischer Landesfeuerwehrverband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  <a:latin typeface="Kravitz" panose="00000400000000000000" pitchFamily="2" charset="0"/>
              </a:rPr>
              <a:t>Landesfeuerwehrkommando</a:t>
            </a:r>
          </a:p>
        </p:txBody>
      </p:sp>
    </p:spTree>
    <p:extLst>
      <p:ext uri="{BB962C8B-B14F-4D97-AF65-F5344CB8AC3E}">
        <p14:creationId xmlns:p14="http://schemas.microsoft.com/office/powerpoint/2010/main" val="217970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e122.at/downloads-hauptkategorie/ausbildungs-unterlagen/waermebildkamera-2020_200619.pdf" TargetMode="External"/><Relationship Id="rId7" Type="http://schemas.openxmlformats.org/officeDocument/2006/relationships/hyperlink" Target="https://www.noe122.at/service/unterlagen-noe-fsz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oe122.at/basiswissen/?fbclid=IwAR3cxalVgFRi9F2mID7byU9hhxhjc__x_NoCml86GA_RqBevuTVJcKg6xi0#about" TargetMode="External"/><Relationship Id="rId5" Type="http://schemas.openxmlformats.org/officeDocument/2006/relationships/hyperlink" Target="http://www.noe122.at/basiswissen" TargetMode="External"/><Relationship Id="rId4" Type="http://schemas.openxmlformats.org/officeDocument/2006/relationships/hyperlink" Target="https://www.noe122.at/ausbildung/ppp_hochvolttechnik_elektro_und_hybridfahrzeuge_no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efsz.at/?kat=84&amp;e-learn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noefsz.at/?kat=47&amp;Unterlagen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shop.n.feuerwehr.gv.a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hop.christiankorbel.com/index.php?content=975" TargetMode="External"/><Relationship Id="rId4" Type="http://schemas.openxmlformats.org/officeDocument/2006/relationships/hyperlink" Target="https://webshop-b2b.n.feuerwehr.gv.a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feuerwehr.at/sharepoin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ndesfeuerwehrverband.a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undesfeuerwehrverband.at/?media_category=download-pruefkarteiblaetter" TargetMode="External"/><Relationship Id="rId5" Type="http://schemas.openxmlformats.org/officeDocument/2006/relationships/hyperlink" Target="https://www.bundesfeuerwehrverband.at/heft-122/" TargetMode="External"/><Relationship Id="rId4" Type="http://schemas.openxmlformats.org/officeDocument/2006/relationships/hyperlink" Target="https://www.bundesfeuerwehrverband.at/wissensdatenbank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ndesfeuerwehrverband.at/wp-content/uploads/2019/11/2019-10-31_Handbuch_Einsatz_im_%C3%96BB-Gleisbereich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oe122.at/fachinfos/vorbeugender-brandschutz/gruener-ordner" TargetMode="External"/><Relationship Id="rId5" Type="http://schemas.openxmlformats.org/officeDocument/2006/relationships/hyperlink" Target="https://www.bundesfeuerwehrverband.at/?media_category=download-infoblaetter" TargetMode="External"/><Relationship Id="rId4" Type="http://schemas.openxmlformats.org/officeDocument/2006/relationships/hyperlink" Target="https://www.feuerwehrapp.at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play.google.com/store/apps/details?id=at.lex.grisu.noe&amp;hl=de_AT&amp;gl=US" TargetMode="External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hyperlink" Target="https://play.google.com/store/apps/details?id=com.euroncap.rescue&amp;hl=de&amp;gl=US" TargetMode="External"/><Relationship Id="rId7" Type="http://schemas.openxmlformats.org/officeDocument/2006/relationships/hyperlink" Target="https://www.feuerwehr-krems.at/ShowArtikelNeu.asp?Artikel=8930" TargetMode="External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s.apple.com/at/app/gef%C3%A4hrliche-stoffe-blattler/id1483957115" TargetMode="External"/><Relationship Id="rId11" Type="http://schemas.openxmlformats.org/officeDocument/2006/relationships/hyperlink" Target="https://apps.apple.com/de/app/wasserkarte-info/id1245721514" TargetMode="External"/><Relationship Id="rId5" Type="http://schemas.openxmlformats.org/officeDocument/2006/relationships/hyperlink" Target="https://play.google.com/store/apps/details?id=com.pressmatrix.stoffeblattler&amp;hl=de_AT&amp;gl=US" TargetMode="External"/><Relationship Id="rId15" Type="http://schemas.openxmlformats.org/officeDocument/2006/relationships/image" Target="../media/image18.png"/><Relationship Id="rId10" Type="http://schemas.openxmlformats.org/officeDocument/2006/relationships/hyperlink" Target="https://play.google.com/store/apps/details?id=info.wasserkarte.app&amp;hl=de_AT&amp;gl=US" TargetMode="External"/><Relationship Id="rId19" Type="http://schemas.openxmlformats.org/officeDocument/2006/relationships/image" Target="../media/image22.png"/><Relationship Id="rId4" Type="http://schemas.openxmlformats.org/officeDocument/2006/relationships/hyperlink" Target="https://apps.apple.com/de/app/euro-rescue/id1516807765" TargetMode="External"/><Relationship Id="rId9" Type="http://schemas.openxmlformats.org/officeDocument/2006/relationships/hyperlink" Target="https://apps.apple.com/at/app/grisu-n%C3%B6-feuerwehr-wastl/id961696829?l=en" TargetMode="External"/><Relationship Id="rId1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fkhollabrunn.at/handbuecher-leitfaeden#fahrzeug" TargetMode="External"/><Relationship Id="rId7" Type="http://schemas.openxmlformats.org/officeDocument/2006/relationships/hyperlink" Target="https://www.afkhollabrunn.at/" TargetMode="External"/><Relationship Id="rId2" Type="http://schemas.openxmlformats.org/officeDocument/2006/relationships/hyperlink" Target="https://www.afkhollabrunn.at/handbuecher-leitfaeden#verwaltu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fkhollabrunn.at/home1" TargetMode="External"/><Relationship Id="rId5" Type="http://schemas.openxmlformats.org/officeDocument/2006/relationships/hyperlink" Target="https://www.afkhollabrunn.at/hilfreiche-linksdateien" TargetMode="External"/><Relationship Id="rId4" Type="http://schemas.openxmlformats.org/officeDocument/2006/relationships/hyperlink" Target="https://www.afkhollabrunn.at/handbuecher-leitfaeden#elko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e122.at/service/rechtliche-bestimmung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oe122.at/covid-19" TargetMode="External"/><Relationship Id="rId5" Type="http://schemas.openxmlformats.org/officeDocument/2006/relationships/hyperlink" Target="https://www.noe122.at/service/rechtliche-bestimmungen/" TargetMode="External"/><Relationship Id="rId4" Type="http://schemas.openxmlformats.org/officeDocument/2006/relationships/hyperlink" Target="https://www.noe122.at/service/rechtliche-bestimmungen/dienstanweisunge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e122.at/rechtliche-bestimmungen/leitfaden-feuerwehrkommando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e122.at/service/rechtliche-bestimmunge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oe122.at/service/rechtliche-bestimmungen/fahrzeug-richtlinien" TargetMode="External"/><Relationship Id="rId5" Type="http://schemas.openxmlformats.org/officeDocument/2006/relationships/hyperlink" Target="https://www.noe122.at/fahrzeug-und-ger%C3%A4tedienst/techn_anforderungen_gef_geraete_finale_fassung.pdf" TargetMode="External"/><Relationship Id="rId4" Type="http://schemas.openxmlformats.org/officeDocument/2006/relationships/hyperlink" Target="https://www.noe122.at/downloads-hauptkategorie/formulare/f%C3%B6rderungen/foerderungsrichtlinie_2021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e122.at/fachinfos/feuerwehrjugend/handbuch-feuerwehrjugen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oe122.at/fachinfos/kinderfeuerwehr/handbuch-kinderfeuerweh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Themenblock</a:t>
            </a:r>
            <a:br>
              <a:rPr lang="de-DE"/>
            </a:br>
            <a:r>
              <a:rPr lang="de-DE"/>
              <a:t>„Informationsbeschaffung“</a:t>
            </a:r>
            <a:br>
              <a:rPr lang="de-DE"/>
            </a:br>
            <a:r>
              <a:rPr lang="de-DE"/>
              <a:t>Wo finde ich was?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  <a:p>
            <a:r>
              <a:rPr lang="de-DE"/>
              <a:t>Feuerwehrkommandanten – Fortbildung 2022</a:t>
            </a:r>
          </a:p>
        </p:txBody>
      </p:sp>
    </p:spTree>
    <p:extLst>
      <p:ext uri="{BB962C8B-B14F-4D97-AF65-F5344CB8AC3E}">
        <p14:creationId xmlns:p14="http://schemas.microsoft.com/office/powerpoint/2010/main" val="294834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0D8E4-A2E0-4263-8FF6-9A5128652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Ausbildungsunterlagen</a:t>
            </a:r>
            <a:endParaRPr lang="de-AT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98759A2F-FC1A-4DB9-80F4-002C1EB045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006164"/>
              </p:ext>
            </p:extLst>
          </p:nvPr>
        </p:nvGraphicFramePr>
        <p:xfrm>
          <a:off x="838200" y="1825625"/>
          <a:ext cx="10042524" cy="376008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859924">
                  <a:extLst>
                    <a:ext uri="{9D8B030D-6E8A-4147-A177-3AD203B41FA5}">
                      <a16:colId xmlns:a16="http://schemas.microsoft.com/office/drawing/2014/main" val="4102052674"/>
                    </a:ext>
                  </a:extLst>
                </a:gridCol>
                <a:gridCol w="4761186">
                  <a:extLst>
                    <a:ext uri="{9D8B030D-6E8A-4147-A177-3AD203B41FA5}">
                      <a16:colId xmlns:a16="http://schemas.microsoft.com/office/drawing/2014/main" val="2232317623"/>
                    </a:ext>
                  </a:extLst>
                </a:gridCol>
                <a:gridCol w="1421414">
                  <a:extLst>
                    <a:ext uri="{9D8B030D-6E8A-4147-A177-3AD203B41FA5}">
                      <a16:colId xmlns:a16="http://schemas.microsoft.com/office/drawing/2014/main" val="1892218105"/>
                    </a:ext>
                  </a:extLst>
                </a:gridCol>
              </a:tblGrid>
              <a:tr h="599884">
                <a:tc>
                  <a:txBody>
                    <a:bodyPr/>
                    <a:lstStyle/>
                    <a:p>
                      <a:r>
                        <a:rPr lang="de-DE"/>
                        <a:t>Dokument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Quelle / Pfad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Link</a:t>
                      </a:r>
                    </a:p>
                    <a:p>
                      <a:pPr algn="ctr"/>
                      <a:r>
                        <a:rPr lang="de-DE"/>
                        <a:t>(Internet)</a:t>
                      </a:r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968231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Wärmebildkamera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noe122.at – Service – Downloads und Formulare - Ausbildung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200" b="1">
                          <a:latin typeface="Webdings" panose="05030102010509060703" pitchFamily="18" charset="2"/>
                          <a:hlinkClick r:id="rId3"/>
                        </a:rPr>
                        <a:t>ü</a:t>
                      </a:r>
                      <a:endParaRPr lang="de-AT" sz="3200" b="1">
                        <a:latin typeface="MS Shell Dlg 2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227564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r>
                        <a:rPr lang="de-DE"/>
                        <a:t>Fahrzeuge mit Hochvolt-Anlagen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noe122.at – Service – Downloads und Formulare - Ausbildung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1">
                          <a:latin typeface="Webdings" panose="05030102010509060703" pitchFamily="18" charset="2"/>
                          <a:hlinkClick r:id="rId4"/>
                        </a:rPr>
                        <a:t>ü</a:t>
                      </a:r>
                      <a:endParaRPr lang="de-AT" sz="3200" b="1">
                        <a:latin typeface="Webdings" panose="05030102010509060703" pitchFamily="18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423654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r>
                        <a:rPr lang="de-DE"/>
                        <a:t>Basisausbildung</a:t>
                      </a:r>
                    </a:p>
                    <a:p>
                      <a:r>
                        <a:rPr lang="de-DE"/>
                        <a:t>(Handbuch und Ausbilder-Leitfaden)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noe122.at – Ausbildung – Basiswissen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3200" b="1">
                          <a:latin typeface="Webdings" panose="05030102010509060703" pitchFamily="18" charset="2"/>
                          <a:hlinkClick r:id="rId5"/>
                        </a:rPr>
                        <a:t>ü</a:t>
                      </a:r>
                      <a:endParaRPr lang="de-AT" sz="3200" b="1">
                        <a:latin typeface="MS Shell Dlg 2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118729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Löschschaum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noe122.at – Ausbildung - Basiswissen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3200" b="1">
                          <a:latin typeface="Webdings" panose="05030102010509060703" pitchFamily="18" charset="2"/>
                          <a:hlinkClick r:id="rId6"/>
                        </a:rPr>
                        <a:t>ü</a:t>
                      </a:r>
                      <a:endParaRPr lang="de-AT" sz="3200" b="1">
                        <a:latin typeface="MS Shell Dlg 2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592765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r>
                        <a:rPr lang="de-DE"/>
                        <a:t>Lernbehelfe des NÖ FSZ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noe122.at – Service – Unterlagen NÖ FSZ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3200" b="1">
                          <a:latin typeface="Webdings" panose="05030102010509060703" pitchFamily="18" charset="2"/>
                          <a:hlinkClick r:id="rId7"/>
                        </a:rPr>
                        <a:t>ü</a:t>
                      </a:r>
                      <a:endParaRPr lang="de-AT" sz="3200" b="1">
                        <a:latin typeface="MS Shell Dlg 2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595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330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531820-3797-492C-9663-32BF007F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E-Learning Module und Unterlagen NÖFSZ</a:t>
            </a:r>
            <a:endParaRPr lang="de-AT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21ED9E0-229F-49A4-81F1-055B73FED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E-Learning Module können nach Erhalt der Zugangsdaten mehrfach abgerufen / wiederholt werden</a:t>
            </a:r>
          </a:p>
        </p:txBody>
      </p:sp>
      <p:pic>
        <p:nvPicPr>
          <p:cNvPr id="10" name="Grafik 9">
            <a:hlinkClick r:id="rId3"/>
            <a:extLst>
              <a:ext uri="{FF2B5EF4-FFF2-40B4-BE49-F238E27FC236}">
                <a16:creationId xmlns:a16="http://schemas.microsoft.com/office/drawing/2014/main" id="{1DB5525B-773C-49F9-80C7-43BA31838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489" y="2706453"/>
            <a:ext cx="3125517" cy="3303166"/>
          </a:xfrm>
          <a:prstGeom prst="rect">
            <a:avLst/>
          </a:prstGeom>
        </p:spPr>
      </p:pic>
      <p:pic>
        <p:nvPicPr>
          <p:cNvPr id="12" name="Grafik 11">
            <a:hlinkClick r:id="rId5"/>
            <a:extLst>
              <a:ext uri="{FF2B5EF4-FFF2-40B4-BE49-F238E27FC236}">
                <a16:creationId xmlns:a16="http://schemas.microsoft.com/office/drawing/2014/main" id="{AD1EA023-E59D-423B-872D-D72408AFA2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261" y="2706453"/>
            <a:ext cx="5096100" cy="330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36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0B5D5E-9851-48A3-95B8-354D16F90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Webshops des NÖLFV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559DBA-1917-46DE-A6C6-FB24BAD25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55624A67-8F43-4F03-8C25-A0979AE7D6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826680"/>
              </p:ext>
            </p:extLst>
          </p:nvPr>
        </p:nvGraphicFramePr>
        <p:xfrm>
          <a:off x="838200" y="1825625"/>
          <a:ext cx="10042524" cy="398316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63240">
                  <a:extLst>
                    <a:ext uri="{9D8B030D-6E8A-4147-A177-3AD203B41FA5}">
                      <a16:colId xmlns:a16="http://schemas.microsoft.com/office/drawing/2014/main" val="4102052674"/>
                    </a:ext>
                  </a:extLst>
                </a:gridCol>
                <a:gridCol w="5557870">
                  <a:extLst>
                    <a:ext uri="{9D8B030D-6E8A-4147-A177-3AD203B41FA5}">
                      <a16:colId xmlns:a16="http://schemas.microsoft.com/office/drawing/2014/main" val="2232317623"/>
                    </a:ext>
                  </a:extLst>
                </a:gridCol>
                <a:gridCol w="1421414">
                  <a:extLst>
                    <a:ext uri="{9D8B030D-6E8A-4147-A177-3AD203B41FA5}">
                      <a16:colId xmlns:a16="http://schemas.microsoft.com/office/drawing/2014/main" val="1892218105"/>
                    </a:ext>
                  </a:extLst>
                </a:gridCol>
              </a:tblGrid>
              <a:tr h="599884">
                <a:tc>
                  <a:txBody>
                    <a:bodyPr/>
                    <a:lstStyle/>
                    <a:p>
                      <a:r>
                        <a:rPr lang="de-DE"/>
                        <a:t>Shop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Beschreibung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Link</a:t>
                      </a:r>
                    </a:p>
                    <a:p>
                      <a:pPr algn="ctr"/>
                      <a:r>
                        <a:rPr lang="de-DE"/>
                        <a:t>(Internet)</a:t>
                      </a:r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968231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r>
                        <a:rPr lang="de-DE"/>
                        <a:t>Öffentlicher Webshop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„Cafeteria Online“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Vom Aufkleber über Ledergürtel bis Zettelbox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3200" b="1">
                          <a:latin typeface="Webdings" panose="05030102010509060703" pitchFamily="18" charset="2"/>
                          <a:hlinkClick r:id="rId3"/>
                        </a:rPr>
                        <a:t>ü</a:t>
                      </a:r>
                      <a:endParaRPr lang="de-AT" sz="3200" b="1">
                        <a:latin typeface="MS Shell Dlg 2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118729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Interner Webshop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für Feuerwehren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Atemschutz (Zentrale Atemschutzwerkstatt)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Funk (Funkwerkstätte)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viele Produkte zu guten Preisen (ATS-Geräte, Masken-integrierte Funksysteme usw.)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3200" b="1">
                          <a:latin typeface="Webdings" panose="05030102010509060703" pitchFamily="18" charset="2"/>
                          <a:hlinkClick r:id="rId4"/>
                        </a:rPr>
                        <a:t>ü</a:t>
                      </a:r>
                      <a:endParaRPr lang="de-AT" sz="3200" b="1">
                        <a:latin typeface="MS Shell Dlg 2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592765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3200" b="1">
                        <a:latin typeface="MS Shell Dlg 2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910810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r>
                        <a:rPr lang="de-DE"/>
                        <a:t>NÖ Feuerwehr Freizeitbekleidung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Externer Anbieter; keine Uniform-Teile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ausschließlich Freizeitbekleidung, nicht für FF-Dienst!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3200" b="1">
                          <a:latin typeface="Webdings" panose="05030102010509060703" pitchFamily="18" charset="2"/>
                          <a:hlinkClick r:id="rId5"/>
                        </a:rPr>
                        <a:t>ü</a:t>
                      </a:r>
                      <a:endParaRPr lang="de-AT" sz="3200" b="1">
                        <a:latin typeface="MS Shell Dlg 2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595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49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204C2-4387-4957-A876-EBADD494A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ÖBFV - </a:t>
            </a:r>
            <a:r>
              <a:rPr lang="de-DE" err="1"/>
              <a:t>Sharepoint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4B8005-E300-40D9-B784-ED9742013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Der ÖBFV bietet zahlreiche Informationen für die Feuerwehren an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Richtlinien</a:t>
            </a:r>
          </a:p>
          <a:p>
            <a:pPr lvl="1"/>
            <a:r>
              <a:rPr lang="de-DE" dirty="0"/>
              <a:t>Fachschriftenhefte</a:t>
            </a:r>
          </a:p>
          <a:p>
            <a:pPr lvl="1"/>
            <a:r>
              <a:rPr lang="de-DE" dirty="0"/>
              <a:t>TRVBs</a:t>
            </a:r>
          </a:p>
          <a:p>
            <a:pPr lvl="1"/>
            <a:r>
              <a:rPr lang="de-AT" dirty="0"/>
              <a:t>Nachlese Seminare</a:t>
            </a:r>
          </a:p>
          <a:p>
            <a:pPr lvl="1"/>
            <a:r>
              <a:rPr lang="de-AT" dirty="0"/>
              <a:t>Öffentlichkeitsarbeit</a:t>
            </a:r>
          </a:p>
          <a:p>
            <a:pPr lvl="1"/>
            <a:r>
              <a:rPr lang="de-AT" dirty="0"/>
              <a:t>Feuerwehrjugend</a:t>
            </a:r>
          </a:p>
          <a:p>
            <a:pPr lvl="1"/>
            <a:endParaRPr lang="de-AT" dirty="0"/>
          </a:p>
          <a:p>
            <a:pPr marL="0" indent="0">
              <a:buNone/>
            </a:pPr>
            <a:r>
              <a:rPr lang="de-AT" dirty="0"/>
              <a:t>Registrierung erforderlich!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41B7E92-ED6E-4547-B710-DE14E8E7F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527" y="2420047"/>
            <a:ext cx="5699760" cy="270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7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9AC65-C831-43A4-A064-044BF263F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ÖBFV – </a:t>
            </a:r>
            <a:r>
              <a:rPr lang="de-DE" err="1"/>
              <a:t>Sharepoint</a:t>
            </a:r>
            <a:r>
              <a:rPr lang="de-DE"/>
              <a:t> Registrierung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66CE3D-A5E6-4982-A031-70F15A828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>
                <a:hlinkClick r:id="rId2"/>
              </a:rPr>
              <a:t>http://www.feuerwehr.at/sharepoint</a:t>
            </a:r>
            <a:endParaRPr lang="de-AT"/>
          </a:p>
          <a:p>
            <a:r>
              <a:rPr lang="de-AT"/>
              <a:t>Ausgefülltes Formular hochladen, danach Registrierung vervollständigen</a:t>
            </a:r>
          </a:p>
          <a:p>
            <a:endParaRPr lang="de-AT"/>
          </a:p>
        </p:txBody>
      </p:sp>
      <p:pic>
        <p:nvPicPr>
          <p:cNvPr id="4" name="Inhaltsplatzhalter 9">
            <a:extLst>
              <a:ext uri="{FF2B5EF4-FFF2-40B4-BE49-F238E27FC236}">
                <a16:creationId xmlns:a16="http://schemas.microsoft.com/office/drawing/2014/main" id="{A058E7C8-DA0B-40A0-94CB-8E2E4C5F9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14" y="3226480"/>
            <a:ext cx="3549761" cy="2918076"/>
          </a:xfrm>
          <a:prstGeom prst="rect">
            <a:avLst/>
          </a:prstGeom>
        </p:spPr>
      </p:pic>
      <p:pic>
        <p:nvPicPr>
          <p:cNvPr id="5" name="Inhaltsplatzhalter 7">
            <a:extLst>
              <a:ext uri="{FF2B5EF4-FFF2-40B4-BE49-F238E27FC236}">
                <a16:creationId xmlns:a16="http://schemas.microsoft.com/office/drawing/2014/main" id="{9FE95D07-393E-4112-88A2-8918C7438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709" y="3226480"/>
            <a:ext cx="3222290" cy="298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4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35BA51-3F75-42F3-BCA2-C129C1693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ÖBFV Homepage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E2C1D1-9609-4AD6-A68F-CBE384033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Die Homepage des ÖBFV bietet viele öffentlich zugängliche Informationen: </a:t>
            </a:r>
            <a:r>
              <a:rPr lang="de-DE">
                <a:hlinkClick r:id="rId3"/>
              </a:rPr>
              <a:t>https://www.bundesfeuerwehrverband.at</a:t>
            </a:r>
            <a:r>
              <a:rPr lang="de-DE"/>
              <a:t> </a:t>
            </a:r>
            <a:endParaRPr lang="de-AT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CE97A52C-FC74-4857-BFC5-83A78800F3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848685"/>
              </p:ext>
            </p:extLst>
          </p:nvPr>
        </p:nvGraphicFramePr>
        <p:xfrm>
          <a:off x="838987" y="2800985"/>
          <a:ext cx="10042524" cy="275424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859924">
                  <a:extLst>
                    <a:ext uri="{9D8B030D-6E8A-4147-A177-3AD203B41FA5}">
                      <a16:colId xmlns:a16="http://schemas.microsoft.com/office/drawing/2014/main" val="4102052674"/>
                    </a:ext>
                  </a:extLst>
                </a:gridCol>
                <a:gridCol w="4761186">
                  <a:extLst>
                    <a:ext uri="{9D8B030D-6E8A-4147-A177-3AD203B41FA5}">
                      <a16:colId xmlns:a16="http://schemas.microsoft.com/office/drawing/2014/main" val="2232317623"/>
                    </a:ext>
                  </a:extLst>
                </a:gridCol>
                <a:gridCol w="1421414">
                  <a:extLst>
                    <a:ext uri="{9D8B030D-6E8A-4147-A177-3AD203B41FA5}">
                      <a16:colId xmlns:a16="http://schemas.microsoft.com/office/drawing/2014/main" val="1892218105"/>
                    </a:ext>
                  </a:extLst>
                </a:gridCol>
              </a:tblGrid>
              <a:tr h="599884">
                <a:tc>
                  <a:txBody>
                    <a:bodyPr/>
                    <a:lstStyle/>
                    <a:p>
                      <a:r>
                        <a:rPr lang="de-DE"/>
                        <a:t>Dokument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Quelle / Pfad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Link</a:t>
                      </a:r>
                    </a:p>
                    <a:p>
                      <a:pPr algn="ctr"/>
                      <a:r>
                        <a:rPr lang="de-DE"/>
                        <a:t>(Internet)</a:t>
                      </a:r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968231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ÖBFV Wissensdatenbank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bundesfeuerwehrverband.at - Wissen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200" b="1">
                          <a:latin typeface="Webdings" panose="05030102010509060703" pitchFamily="18" charset="2"/>
                          <a:hlinkClick r:id="rId4"/>
                        </a:rPr>
                        <a:t>ü</a:t>
                      </a:r>
                      <a:endParaRPr lang="de-AT" sz="3200" b="1">
                        <a:latin typeface="MS Shell Dlg 2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227564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r>
                        <a:rPr lang="de-DE"/>
                        <a:t>Heft122 – Der Feuerwehreinsatz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bundesfeuerwehrverband.at/heft-122/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200" b="1" dirty="0">
                          <a:latin typeface="Webdings" panose="05030102010509060703" pitchFamily="18" charset="2"/>
                          <a:hlinkClick r:id="rId5"/>
                        </a:rPr>
                        <a:t>ü</a:t>
                      </a:r>
                      <a:endParaRPr lang="de-AT" sz="3200" b="1" dirty="0">
                        <a:latin typeface="MS Shell Dlg 2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423654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r>
                        <a:rPr lang="de-DE"/>
                        <a:t>Prüfkarteiblätter zum Download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Bundesfeuerwehrverband.at – Service – Downloads – Download-Kategorie Prüfkarteiblätter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3200" b="1" dirty="0">
                          <a:latin typeface="Webdings" panose="05030102010509060703" pitchFamily="18" charset="2"/>
                          <a:hlinkClick r:id="rId6"/>
                        </a:rPr>
                        <a:t>ü</a:t>
                      </a:r>
                      <a:endParaRPr lang="de-AT" sz="3200" b="1" dirty="0">
                        <a:latin typeface="MS Shell Dlg 2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118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660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A94A6B-8010-4745-8D23-E25739A15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Einsatzunterstützung und -vorbereitung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A5AA8A-2010-4DD5-BF00-360D96CC8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/>
              <a:t>https://www.bundesfeuerwehrverband.at/wp-content/uploads/2019/11/2019-10-31_Handbuch_Einsatz_im_%C3%96BB-Gleisbereich.pdf</a:t>
            </a:r>
          </a:p>
        </p:txBody>
      </p:sp>
      <p:graphicFrame>
        <p:nvGraphicFramePr>
          <p:cNvPr id="6" name="Tabelle 4">
            <a:extLst>
              <a:ext uri="{FF2B5EF4-FFF2-40B4-BE49-F238E27FC236}">
                <a16:creationId xmlns:a16="http://schemas.microsoft.com/office/drawing/2014/main" id="{CCE7E0F8-FFF3-4FC2-9BC2-83DBCF0098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318361"/>
              </p:ext>
            </p:extLst>
          </p:nvPr>
        </p:nvGraphicFramePr>
        <p:xfrm>
          <a:off x="838200" y="1825625"/>
          <a:ext cx="10042524" cy="407460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859924">
                  <a:extLst>
                    <a:ext uri="{9D8B030D-6E8A-4147-A177-3AD203B41FA5}">
                      <a16:colId xmlns:a16="http://schemas.microsoft.com/office/drawing/2014/main" val="4102052674"/>
                    </a:ext>
                  </a:extLst>
                </a:gridCol>
                <a:gridCol w="4761186">
                  <a:extLst>
                    <a:ext uri="{9D8B030D-6E8A-4147-A177-3AD203B41FA5}">
                      <a16:colId xmlns:a16="http://schemas.microsoft.com/office/drawing/2014/main" val="2232317623"/>
                    </a:ext>
                  </a:extLst>
                </a:gridCol>
                <a:gridCol w="1421414">
                  <a:extLst>
                    <a:ext uri="{9D8B030D-6E8A-4147-A177-3AD203B41FA5}">
                      <a16:colId xmlns:a16="http://schemas.microsoft.com/office/drawing/2014/main" val="1892218105"/>
                    </a:ext>
                  </a:extLst>
                </a:gridCol>
              </a:tblGrid>
              <a:tr h="599884">
                <a:tc>
                  <a:txBody>
                    <a:bodyPr/>
                    <a:lstStyle/>
                    <a:p>
                      <a:r>
                        <a:rPr lang="de-DE" dirty="0"/>
                        <a:t>Dokument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Quelle / Pfad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Link</a:t>
                      </a:r>
                    </a:p>
                    <a:p>
                      <a:pPr algn="ctr"/>
                      <a:r>
                        <a:rPr lang="de-DE"/>
                        <a:t>(Internet)</a:t>
                      </a:r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968231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Einsatz im ÖBB Gleisbereich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Handbuch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bundesfeuerwehrverband.at – Downloads – Bahnverkehr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200" b="1">
                          <a:latin typeface="Webdings" panose="05030102010509060703" pitchFamily="18" charset="2"/>
                          <a:hlinkClick r:id="rId3"/>
                        </a:rPr>
                        <a:t>ü</a:t>
                      </a:r>
                      <a:endParaRPr lang="de-AT" sz="3200" b="1">
                        <a:latin typeface="MS Shell Dlg 2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227564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r>
                        <a:rPr lang="de-DE"/>
                        <a:t>ÖBFV Kennzeichenabfrage</a:t>
                      </a:r>
                    </a:p>
                    <a:p>
                      <a:r>
                        <a:rPr lang="de-DE"/>
                        <a:t>Marke/Modell aufgrund Kennzeichen</a:t>
                      </a:r>
                    </a:p>
                    <a:p>
                      <a:r>
                        <a:rPr lang="de-DE" b="1"/>
                        <a:t>ÖBFV-</a:t>
                      </a:r>
                      <a:r>
                        <a:rPr lang="de-DE" b="1" err="1"/>
                        <a:t>Sharepoint</a:t>
                      </a:r>
                      <a:r>
                        <a:rPr lang="de-DE" b="1"/>
                        <a:t>-Login erforderlich!</a:t>
                      </a:r>
                      <a:endParaRPr lang="de-AT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www.feuerwehrapp.at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200" b="1">
                          <a:latin typeface="Webdings" panose="05030102010509060703" pitchFamily="18" charset="2"/>
                          <a:hlinkClick r:id="rId4"/>
                        </a:rPr>
                        <a:t>ü</a:t>
                      </a:r>
                      <a:endParaRPr lang="de-AT" sz="3200" b="1">
                        <a:latin typeface="MS Shell Dlg 2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423654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Infoblätter für Gefahrstoffe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Bundesfeuerwehrverband.at – Downloads – Kategorie Infoblätter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3200" b="1">
                          <a:latin typeface="Webdings" panose="05030102010509060703" pitchFamily="18" charset="2"/>
                          <a:hlinkClick r:id="rId5"/>
                        </a:rPr>
                        <a:t>ü</a:t>
                      </a:r>
                      <a:endParaRPr lang="de-AT" sz="3200" b="1">
                        <a:latin typeface="MS Shell Dlg 2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592765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r>
                        <a:rPr lang="de-DE"/>
                        <a:t>Grüner Ordner (TRVB) *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noe122.at – Fachinfos – Vorbeugender Brandschutz – Grüner Ordner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3200" b="1">
                          <a:latin typeface="Webdings" panose="05030102010509060703" pitchFamily="18" charset="2"/>
                          <a:hlinkClick r:id="rId6"/>
                        </a:rPr>
                        <a:t>ü</a:t>
                      </a:r>
                      <a:endParaRPr lang="de-AT" sz="3200" b="1">
                        <a:latin typeface="MS Shell Dlg 2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595508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r>
                        <a:rPr lang="de-DE"/>
                        <a:t>Fachliteratur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Verlage: ECOMED, STORCK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3200" b="1" dirty="0">
                        <a:latin typeface="MS Shell Dlg 2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26839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2566C150-ED04-4C32-A6DB-A29BFFEF116E}"/>
              </a:ext>
            </a:extLst>
          </p:cNvPr>
          <p:cNvSpPr txBox="1"/>
          <p:nvPr/>
        </p:nvSpPr>
        <p:spPr>
          <a:xfrm>
            <a:off x="8474089" y="6123543"/>
            <a:ext cx="2554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* </a:t>
            </a:r>
            <a:r>
              <a:rPr lang="de-DE" err="1"/>
              <a:t>Fdisk</a:t>
            </a:r>
            <a:r>
              <a:rPr lang="de-DE"/>
              <a:t>-Login erforderlich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5999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1E62DA-36BA-41D8-84A3-32B4DC097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Apps für Tablets und Handys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1924FA-BBED-418A-A50C-887178AF1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45024"/>
            <a:ext cx="10043311" cy="864594"/>
          </a:xfrm>
        </p:spPr>
        <p:txBody>
          <a:bodyPr/>
          <a:lstStyle/>
          <a:p>
            <a:r>
              <a:rPr lang="de-DE"/>
              <a:t>Es gibt noch viele Feuerwehr-Apps; diese bitte unbedingt vor Einsatz auf Eignung und korrekte Werte prüfen!</a:t>
            </a:r>
            <a:endParaRPr lang="de-AT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63938799-FDA6-4226-8A11-AAD7891CC9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888482"/>
              </p:ext>
            </p:extLst>
          </p:nvPr>
        </p:nvGraphicFramePr>
        <p:xfrm>
          <a:off x="838200" y="1825625"/>
          <a:ext cx="10021800" cy="307981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781800">
                  <a:extLst>
                    <a:ext uri="{9D8B030D-6E8A-4147-A177-3AD203B41FA5}">
                      <a16:colId xmlns:a16="http://schemas.microsoft.com/office/drawing/2014/main" val="4102052674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23231762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892218105"/>
                    </a:ext>
                  </a:extLst>
                </a:gridCol>
              </a:tblGrid>
              <a:tr h="599884">
                <a:tc>
                  <a:txBody>
                    <a:bodyPr/>
                    <a:lstStyle/>
                    <a:p>
                      <a:r>
                        <a:rPr lang="de-DE" dirty="0"/>
                        <a:t>App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Link (Android)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Link (iOS)</a:t>
                      </a:r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968231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EURO RESCUE – Rettungskarten-Datenbank (nur PKW)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>
                          <a:latin typeface="Webdings" panose="05030102010509060703" pitchFamily="18" charset="2"/>
                          <a:hlinkClick r:id="rId3"/>
                        </a:rPr>
                        <a:t>ü</a:t>
                      </a:r>
                      <a:endParaRPr lang="de-DE" sz="3200">
                        <a:latin typeface="Webdings" panose="0503010201050906070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1">
                          <a:latin typeface="Webdings" panose="05030102010509060703" pitchFamily="18" charset="2"/>
                          <a:hlinkClick r:id="rId4"/>
                        </a:rPr>
                        <a:t>ü</a:t>
                      </a:r>
                      <a:endParaRPr lang="de-AT" sz="3200" b="1">
                        <a:latin typeface="Webdings" panose="05030102010509060703" pitchFamily="18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227564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r>
                        <a:rPr lang="de-DE"/>
                        <a:t>Gefahrgut-</a:t>
                      </a:r>
                      <a:r>
                        <a:rPr lang="de-DE" err="1"/>
                        <a:t>Blattler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>
                          <a:latin typeface="Webdings" panose="05030102010509060703" pitchFamily="18" charset="2"/>
                          <a:hlinkClick r:id="rId5"/>
                        </a:rPr>
                        <a:t>ü</a:t>
                      </a:r>
                      <a:endParaRPr lang="de-AT" sz="3200">
                        <a:latin typeface="Webdings" panose="0503010201050906070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1">
                          <a:latin typeface="Webdings" panose="05030102010509060703" pitchFamily="18" charset="2"/>
                          <a:hlinkClick r:id="rId6"/>
                        </a:rPr>
                        <a:t>ü</a:t>
                      </a:r>
                      <a:endParaRPr lang="de-AT" sz="3200" b="1">
                        <a:latin typeface="Webdings" panose="05030102010509060703" pitchFamily="18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423654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r>
                        <a:rPr lang="de-DE"/>
                        <a:t>GRISU – aktuelle Feuerwehreinsätze in NÖ</a:t>
                      </a:r>
                    </a:p>
                    <a:p>
                      <a:r>
                        <a:rPr lang="de-DE"/>
                        <a:t>In Verbindung mit </a:t>
                      </a:r>
                      <a:r>
                        <a:rPr lang="de-DE">
                          <a:hlinkClick r:id="rId7"/>
                        </a:rPr>
                        <a:t>Infoscreen der FF Krems</a:t>
                      </a:r>
                      <a:r>
                        <a:rPr lang="de-DE"/>
                        <a:t> Erweiterte Einsatzdaten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>
                          <a:latin typeface="Webdings" panose="05030102010509060703" pitchFamily="18" charset="2"/>
                          <a:hlinkClick r:id="rId8"/>
                        </a:rPr>
                        <a:t>ü</a:t>
                      </a:r>
                      <a:endParaRPr lang="de-AT" sz="3200">
                        <a:latin typeface="Webdings" panose="0503010201050906070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>
                          <a:latin typeface="Webdings" panose="05030102010509060703" pitchFamily="18" charset="2"/>
                          <a:hlinkClick r:id="rId9"/>
                        </a:rPr>
                        <a:t>ü</a:t>
                      </a:r>
                      <a:endParaRPr lang="de-AT" sz="3200" b="1">
                        <a:latin typeface="Webdings" panose="05030102010509060703" pitchFamily="18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118729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Wasserkarte.info - (Pflege für Hydranten-Standorte; für FF kostenlos)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Integration mit Drittanbieter Apps - z.B. GRISU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>
                          <a:latin typeface="Webdings" panose="05030102010509060703" pitchFamily="18" charset="2"/>
                          <a:hlinkClick r:id="rId10"/>
                        </a:rPr>
                        <a:t>ü</a:t>
                      </a:r>
                      <a:endParaRPr lang="de-AT" sz="3200">
                        <a:latin typeface="Webdings" panose="0503010201050906070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dirty="0">
                          <a:latin typeface="Webdings" panose="05030102010509060703" pitchFamily="18" charset="2"/>
                          <a:hlinkClick r:id="rId11"/>
                        </a:rPr>
                        <a:t>ü</a:t>
                      </a:r>
                      <a:endParaRPr lang="de-AT" sz="3200" b="1" dirty="0">
                        <a:latin typeface="Webdings" panose="05030102010509060703" pitchFamily="18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592765"/>
                  </a:ext>
                </a:extLst>
              </a:tr>
            </a:tbl>
          </a:graphicData>
        </a:graphic>
      </p:graphicFrame>
      <p:pic>
        <p:nvPicPr>
          <p:cNvPr id="10" name="Grafik 9">
            <a:extLst>
              <a:ext uri="{FF2B5EF4-FFF2-40B4-BE49-F238E27FC236}">
                <a16:creationId xmlns:a16="http://schemas.microsoft.com/office/drawing/2014/main" id="{DD69A706-4567-44F0-8072-CC574BC850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02649" y="2438400"/>
            <a:ext cx="545596" cy="54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581AD15-5703-41F4-99A8-E89F4D8875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15178" y="2438400"/>
            <a:ext cx="542813" cy="54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6B33A3D-6EDE-40C6-BE0F-6033EEE78F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25509" y="3031680"/>
            <a:ext cx="542799" cy="54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5C7E580-8A9A-4002-AEC3-6A6AE782A6E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12424" y="3051175"/>
            <a:ext cx="545567" cy="54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E83064C-532A-4910-8ACE-8EF8D3DFA8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31063" y="3671918"/>
            <a:ext cx="537245" cy="54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6C08B3C-E500-4DE8-9DC0-4BA49189CE5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25553" y="4312156"/>
            <a:ext cx="542755" cy="540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3B63EAC-09BF-4C1E-AEA9-8E87D4B2C95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12337" y="3671918"/>
            <a:ext cx="545654" cy="540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8C6D5988-5BFB-4CBF-81F4-EBD7E4E660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212337" y="4312156"/>
            <a:ext cx="54281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8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Infos Abschnitt (Handbücher, AFK Homepage)</a:t>
            </a:r>
            <a:endParaRPr lang="en-US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CCE7E0F8-FFF3-4FC2-9BC2-83DBCF0098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818458"/>
              </p:ext>
            </p:extLst>
          </p:nvPr>
        </p:nvGraphicFramePr>
        <p:xfrm>
          <a:off x="902208" y="1690688"/>
          <a:ext cx="10042524" cy="435997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859924">
                  <a:extLst>
                    <a:ext uri="{9D8B030D-6E8A-4147-A177-3AD203B41FA5}">
                      <a16:colId xmlns:a16="http://schemas.microsoft.com/office/drawing/2014/main" val="4102052674"/>
                    </a:ext>
                  </a:extLst>
                </a:gridCol>
                <a:gridCol w="4761186">
                  <a:extLst>
                    <a:ext uri="{9D8B030D-6E8A-4147-A177-3AD203B41FA5}">
                      <a16:colId xmlns:a16="http://schemas.microsoft.com/office/drawing/2014/main" val="2232317623"/>
                    </a:ext>
                  </a:extLst>
                </a:gridCol>
                <a:gridCol w="1421414">
                  <a:extLst>
                    <a:ext uri="{9D8B030D-6E8A-4147-A177-3AD203B41FA5}">
                      <a16:colId xmlns:a16="http://schemas.microsoft.com/office/drawing/2014/main" val="1892218105"/>
                    </a:ext>
                  </a:extLst>
                </a:gridCol>
              </a:tblGrid>
              <a:tr h="599884">
                <a:tc>
                  <a:txBody>
                    <a:bodyPr/>
                    <a:lstStyle/>
                    <a:p>
                      <a:r>
                        <a:rPr lang="de-DE" dirty="0"/>
                        <a:t>Dokument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Quelle / Pfad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Link</a:t>
                      </a:r>
                    </a:p>
                    <a:p>
                      <a:pPr algn="ctr"/>
                      <a:r>
                        <a:rPr lang="de-DE"/>
                        <a:t>(Internet)</a:t>
                      </a:r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968231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Handbuch</a:t>
                      </a:r>
                      <a:r>
                        <a:rPr lang="de-DE" baseline="0" dirty="0" smtClean="0"/>
                        <a:t> Verwaltungsdienst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afkhollabrunn.at – Handbücher und Leitfäden – Handbuch Verwaltungsdienst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200" b="1" dirty="0">
                          <a:latin typeface="Webdings" panose="05030102010509060703" pitchFamily="18" charset="2"/>
                          <a:hlinkClick r:id="rId2"/>
                        </a:rPr>
                        <a:t>ü</a:t>
                      </a:r>
                      <a:endParaRPr lang="de-AT" sz="3200" b="1" dirty="0">
                        <a:latin typeface="MS Shell Dlg 2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227564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r>
                        <a:rPr lang="de-DE" dirty="0" smtClean="0"/>
                        <a:t>Handbuch Fahrzeug und Gerätedienst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afkhollabrunn.at – Handbücher und Leitfäden – Handbuch Fahrzeug und Gerätedienst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200" b="1" dirty="0">
                          <a:latin typeface="Webdings" panose="05030102010509060703" pitchFamily="18" charset="2"/>
                          <a:hlinkClick r:id="rId3"/>
                        </a:rPr>
                        <a:t>ü</a:t>
                      </a:r>
                      <a:endParaRPr lang="de-AT" sz="3200" b="1" dirty="0">
                        <a:latin typeface="MS Shell Dlg 2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423654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Digitalfunk + ELKOS</a:t>
                      </a:r>
                      <a:r>
                        <a:rPr lang="de-DE" baseline="0" dirty="0" smtClean="0"/>
                        <a:t> Schulungsunterlage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afkhollabrunn.at – Handbücher und Leitfäden – Digitalfunk + ELKOS Schulungsunterlage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3200" b="1" dirty="0">
                          <a:latin typeface="Webdings" panose="05030102010509060703" pitchFamily="18" charset="2"/>
                          <a:hlinkClick r:id="rId4"/>
                        </a:rPr>
                        <a:t>ü</a:t>
                      </a:r>
                      <a:endParaRPr lang="de-AT" sz="3200" b="1" dirty="0">
                        <a:latin typeface="MS Shell Dlg 2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592765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r>
                        <a:rPr lang="de-DE" dirty="0" smtClean="0"/>
                        <a:t>Linksammlung AFK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afkhollabrunn.at – Hilfreiche</a:t>
                      </a:r>
                      <a:r>
                        <a:rPr lang="de-DE" baseline="0" dirty="0" smtClean="0"/>
                        <a:t> Links/Dateien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3200" b="1" dirty="0">
                          <a:latin typeface="Webdings" panose="05030102010509060703" pitchFamily="18" charset="2"/>
                          <a:hlinkClick r:id="rId5"/>
                        </a:rPr>
                        <a:t>ü</a:t>
                      </a:r>
                      <a:endParaRPr lang="de-AT" sz="3200" b="1" dirty="0">
                        <a:latin typeface="MS Shell Dlg 2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595508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r>
                        <a:rPr lang="de-DE" dirty="0" smtClean="0"/>
                        <a:t>Terminübersicht AFK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afkhollabrunn.at – Terminübersicht AFK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3200" b="1" dirty="0" smtClean="0">
                          <a:latin typeface="Webdings" panose="05030102010509060703" pitchFamily="18" charset="2"/>
                          <a:hlinkClick r:id="rId6"/>
                        </a:rPr>
                        <a:t>ü</a:t>
                      </a:r>
                      <a:r>
                        <a:rPr lang="de-AT" sz="3200" b="1" dirty="0" smtClean="0">
                          <a:latin typeface="Webdings" panose="05030102010509060703" pitchFamily="18" charset="2"/>
                        </a:rPr>
                        <a:t> </a:t>
                      </a:r>
                      <a:endParaRPr lang="de-AT" sz="3200" b="1" dirty="0">
                        <a:latin typeface="MS Shell Dlg 2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26839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r>
                        <a:rPr lang="de-AT" dirty="0" smtClean="0"/>
                        <a:t>AFK Homepage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 smtClean="0"/>
                        <a:t>https://www.afkhollabrunn.at/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3200" b="1" dirty="0" smtClean="0">
                          <a:latin typeface="Webdings" panose="05030102010509060703" pitchFamily="18" charset="2"/>
                          <a:hlinkClick r:id="rId7"/>
                        </a:rPr>
                        <a:t>ü</a:t>
                      </a:r>
                      <a:endParaRPr lang="de-AT" sz="3200" b="1" dirty="0">
                        <a:latin typeface="MS Shell Dlg 2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459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495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255F61-8E97-4CFA-8986-838BABEDA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Abschließender Hinweis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92908E-A5C2-4AB1-9EDD-A7151356B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43311" cy="2501278"/>
          </a:xfrm>
        </p:spPr>
        <p:txBody>
          <a:bodyPr>
            <a:normAutofit/>
          </a:bodyPr>
          <a:lstStyle/>
          <a:p>
            <a:r>
              <a:rPr lang="de-AT"/>
              <a:t>Der Bezug von (tages-)aktuellen Informationen ist zu bevorzugen</a:t>
            </a:r>
          </a:p>
          <a:p>
            <a:pPr lvl="1"/>
            <a:r>
              <a:rPr lang="de-AT"/>
              <a:t>Information ist auch eine Holschuld!</a:t>
            </a:r>
          </a:p>
          <a:p>
            <a:endParaRPr lang="de-AT"/>
          </a:p>
          <a:p>
            <a:r>
              <a:rPr lang="de-AT"/>
              <a:t>Die angebotenen Inhalte der verschiedenen Seiten werden laufend aktualisiert.</a:t>
            </a:r>
          </a:p>
          <a:p>
            <a:endParaRPr lang="de-AT"/>
          </a:p>
          <a:p>
            <a:endParaRPr lang="de-AT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9592908E-A5C2-4AB1-9EDD-A7151356B7DD}"/>
              </a:ext>
            </a:extLst>
          </p:cNvPr>
          <p:cNvSpPr txBox="1">
            <a:spLocks/>
          </p:cNvSpPr>
          <p:nvPr/>
        </p:nvSpPr>
        <p:spPr>
          <a:xfrm>
            <a:off x="838200" y="4706937"/>
            <a:ext cx="10043311" cy="12366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3600" b="1"/>
              <a:t>Herzlichen Dank für die Bereitschaft als Multiplikatoren in euren Feuerwehren tätig zu werden!</a:t>
            </a:r>
            <a:endParaRPr lang="de-AT"/>
          </a:p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4021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4912" y="481251"/>
            <a:ext cx="4890070" cy="3853030"/>
          </a:xfrm>
          <a:prstGeom prst="rect">
            <a:avLst/>
          </a:prstGeom>
        </p:spPr>
      </p:pic>
      <p:pic>
        <p:nvPicPr>
          <p:cNvPr id="14" name="Inhaltsplatzhalter 1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63" y="435425"/>
            <a:ext cx="2889852" cy="3853136"/>
          </a:xfr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3" r="35778"/>
          <a:stretch/>
        </p:blipFill>
        <p:spPr>
          <a:xfrm>
            <a:off x="832637" y="435425"/>
            <a:ext cx="1286826" cy="3853139"/>
          </a:xfrm>
          <a:prstGeom prst="rect">
            <a:avLst/>
          </a:prstGeom>
        </p:spPr>
      </p:pic>
      <p:sp>
        <p:nvSpPr>
          <p:cNvPr id="16" name="Gestreifter Pfeil nach rechts 15"/>
          <p:cNvSpPr/>
          <p:nvPr/>
        </p:nvSpPr>
        <p:spPr>
          <a:xfrm>
            <a:off x="5120640" y="2412274"/>
            <a:ext cx="783771" cy="2403566"/>
          </a:xfrm>
          <a:prstGeom prst="stripedRightArrow">
            <a:avLst>
              <a:gd name="adj1" fmla="val 50000"/>
              <a:gd name="adj2" fmla="val 378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Textfeld 16"/>
          <p:cNvSpPr txBox="1"/>
          <p:nvPr/>
        </p:nvSpPr>
        <p:spPr>
          <a:xfrm>
            <a:off x="832637" y="4288561"/>
            <a:ext cx="4176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9600">
                <a:sym typeface="Wingdings" panose="05000000000000000000" pitchFamily="2" charset="2"/>
              </a:rPr>
              <a:t></a:t>
            </a:r>
            <a:endParaRPr lang="de-AT" sz="9600"/>
          </a:p>
        </p:txBody>
      </p:sp>
      <p:sp>
        <p:nvSpPr>
          <p:cNvPr id="18" name="Textfeld 17"/>
          <p:cNvSpPr txBox="1"/>
          <p:nvPr/>
        </p:nvSpPr>
        <p:spPr>
          <a:xfrm>
            <a:off x="6026332" y="4288561"/>
            <a:ext cx="48900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1500">
                <a:sym typeface="Wingdings" panose="05000000000000000000" pitchFamily="2" charset="2"/>
              </a:rPr>
              <a:t></a:t>
            </a:r>
            <a:endParaRPr lang="de-AT" sz="11500"/>
          </a:p>
        </p:txBody>
      </p:sp>
    </p:spTree>
    <p:extLst>
      <p:ext uri="{BB962C8B-B14F-4D97-AF65-F5344CB8AC3E}">
        <p14:creationId xmlns:p14="http://schemas.microsoft.com/office/powerpoint/2010/main" val="303890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„Disclaimer“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/>
              <a:t>Die nachfolgenden Informationen sind sorgfältig recherchiert und die Quellen überprüft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r>
              <a:rPr lang="de-DE" dirty="0"/>
              <a:t>Verweise können sich jedoch ändern und nicht mehr aktuell sein (Stand: Jänner 2022)</a:t>
            </a:r>
          </a:p>
        </p:txBody>
      </p:sp>
    </p:spTree>
    <p:extLst>
      <p:ext uri="{BB962C8B-B14F-4D97-AF65-F5344CB8AC3E}">
        <p14:creationId xmlns:p14="http://schemas.microsoft.com/office/powerpoint/2010/main" val="52741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3F11D-D986-48B6-A090-4849EF981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Homepage des NÖLFV – www.noe122.at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D249A8-5EB9-46B4-8A70-CB1D4FAED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/>
              <a:t>Öffentlicher Bereich</a:t>
            </a:r>
          </a:p>
          <a:p>
            <a:pPr lvl="1"/>
            <a:r>
              <a:rPr lang="de-DE"/>
              <a:t>Informationen über die Feuerwehr in NÖ</a:t>
            </a:r>
          </a:p>
          <a:p>
            <a:pPr lvl="1"/>
            <a:r>
              <a:rPr lang="de-DE"/>
              <a:t>Gesetze und Bestimmungen, Handbücher, Infos für alle Feuerwehrmitglieder, bestimmte Formulare</a:t>
            </a:r>
          </a:p>
          <a:p>
            <a:pPr lvl="1"/>
            <a:r>
              <a:rPr lang="de-DE"/>
              <a:t>Brandaus Archiv</a:t>
            </a:r>
          </a:p>
          <a:p>
            <a:r>
              <a:rPr lang="de-DE"/>
              <a:t>Suchfunktion</a:t>
            </a:r>
          </a:p>
          <a:p>
            <a:r>
              <a:rPr lang="de-DE"/>
              <a:t>„Interner Bereich“</a:t>
            </a:r>
          </a:p>
          <a:p>
            <a:pPr lvl="1"/>
            <a:r>
              <a:rPr lang="de-DE"/>
              <a:t>Zugang mit FDISK-Login</a:t>
            </a:r>
          </a:p>
          <a:p>
            <a:pPr lvl="1"/>
            <a:r>
              <a:rPr lang="de-DE"/>
              <a:t>Schaltet zusätzliche Downloads frei</a:t>
            </a:r>
          </a:p>
          <a:p>
            <a:pPr lvl="1"/>
            <a:r>
              <a:rPr lang="de-DE"/>
              <a:t>Dienstanweisungen, Unterlagen für Module, Formulare</a:t>
            </a:r>
          </a:p>
          <a:p>
            <a:pPr lvl="1"/>
            <a:r>
              <a:rPr lang="de-DE"/>
              <a:t>Manche Unterlagen sind an Berechtigungen/Funktionen geknüpft (Beispiel: Modulleiter/Lehrbeauftragte)</a:t>
            </a:r>
          </a:p>
          <a:p>
            <a:pPr lvl="1"/>
            <a:endParaRPr lang="de-AT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3705602-A58A-4C22-8752-2F5F74DBEA31}"/>
              </a:ext>
            </a:extLst>
          </p:cNvPr>
          <p:cNvGrpSpPr/>
          <p:nvPr/>
        </p:nvGrpSpPr>
        <p:grpSpPr>
          <a:xfrm>
            <a:off x="7399307" y="3279690"/>
            <a:ext cx="2778176" cy="882868"/>
            <a:chOff x="6413116" y="3673366"/>
            <a:chExt cx="2778176" cy="882868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E64844F1-C2C9-40C2-92A9-D8663EE64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3116" y="3752082"/>
              <a:ext cx="2676525" cy="714375"/>
            </a:xfrm>
            <a:prstGeom prst="rect">
              <a:avLst/>
            </a:prstGeom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7BB89F05-B922-4C7E-8200-546588C667F0}"/>
                </a:ext>
              </a:extLst>
            </p:cNvPr>
            <p:cNvSpPr/>
            <p:nvPr/>
          </p:nvSpPr>
          <p:spPr>
            <a:xfrm>
              <a:off x="8308424" y="3673366"/>
              <a:ext cx="882868" cy="882868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CD714029-B4D8-4AEA-9C43-ABA1BF617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061" y="3111014"/>
            <a:ext cx="2670422" cy="147157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71E57D9-DD16-40A5-8067-ED88F960DD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816" y="3279690"/>
            <a:ext cx="2524477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9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7F5D9E-BA56-4607-AEFE-D0F1DA6B6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Rechtliches rund um die Feuerwehr</a:t>
            </a:r>
            <a:endParaRPr lang="de-AT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3FCD86BA-7EF2-4E34-82CB-8B3495F645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397516"/>
              </p:ext>
            </p:extLst>
          </p:nvPr>
        </p:nvGraphicFramePr>
        <p:xfrm>
          <a:off x="838200" y="1825625"/>
          <a:ext cx="10042524" cy="371989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859924">
                  <a:extLst>
                    <a:ext uri="{9D8B030D-6E8A-4147-A177-3AD203B41FA5}">
                      <a16:colId xmlns:a16="http://schemas.microsoft.com/office/drawing/2014/main" val="4102052674"/>
                    </a:ext>
                  </a:extLst>
                </a:gridCol>
                <a:gridCol w="4761186">
                  <a:extLst>
                    <a:ext uri="{9D8B030D-6E8A-4147-A177-3AD203B41FA5}">
                      <a16:colId xmlns:a16="http://schemas.microsoft.com/office/drawing/2014/main" val="2232317623"/>
                    </a:ext>
                  </a:extLst>
                </a:gridCol>
                <a:gridCol w="1421414">
                  <a:extLst>
                    <a:ext uri="{9D8B030D-6E8A-4147-A177-3AD203B41FA5}">
                      <a16:colId xmlns:a16="http://schemas.microsoft.com/office/drawing/2014/main" val="1892218105"/>
                    </a:ext>
                  </a:extLst>
                </a:gridCol>
              </a:tblGrid>
              <a:tr h="599884">
                <a:tc>
                  <a:txBody>
                    <a:bodyPr/>
                    <a:lstStyle/>
                    <a:p>
                      <a:r>
                        <a:rPr lang="de-DE"/>
                        <a:t>Dokument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Quelle / Pfad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Link</a:t>
                      </a:r>
                    </a:p>
                    <a:p>
                      <a:pPr algn="ctr"/>
                      <a:r>
                        <a:rPr lang="de-DE"/>
                        <a:t>(Internet)</a:t>
                      </a:r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968231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NÖ Feuerwehrgesetz, Feuerwehrordnung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noe122.at – Service – Rechtliche Bestimmungen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200" b="1" dirty="0">
                          <a:latin typeface="Webdings" panose="05030102010509060703" pitchFamily="18" charset="2"/>
                          <a:hlinkClick r:id="rId3"/>
                        </a:rPr>
                        <a:t>ü</a:t>
                      </a:r>
                      <a:endParaRPr lang="de-AT" sz="3200" b="1" dirty="0">
                        <a:latin typeface="MS Shell Dlg 2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227564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r>
                        <a:rPr lang="de-DE"/>
                        <a:t>Dienstanweisungen *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noe122.at – Service –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Rechtliche Bestimmungen</a:t>
                      </a:r>
                      <a:r>
                        <a:rPr lang="de-AT"/>
                        <a:t> – Dienstanweisungen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200" b="1">
                          <a:latin typeface="Webdings" panose="05030102010509060703" pitchFamily="18" charset="2"/>
                          <a:hlinkClick r:id="rId4"/>
                        </a:rPr>
                        <a:t>ü</a:t>
                      </a:r>
                      <a:endParaRPr lang="de-AT" sz="3200" b="1">
                        <a:latin typeface="MS Shell Dlg 2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423654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r>
                        <a:rPr lang="de-DE"/>
                        <a:t>Feuerwehr-Ausrüstungsverordnung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noe122.at – Service – Rechtliche Bestimmungen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3200" b="1">
                          <a:latin typeface="Webdings" panose="05030102010509060703" pitchFamily="18" charset="2"/>
                          <a:hlinkClick r:id="rId5"/>
                        </a:rPr>
                        <a:t>ü</a:t>
                      </a:r>
                      <a:endParaRPr lang="de-AT" sz="3200" b="1">
                        <a:latin typeface="MS Shell Dlg 2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118729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/>
                        <a:t>Aktuelle COVID-Maßnahmen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noe122.at Startseite – COVID19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3200" b="1">
                          <a:latin typeface="Webdings" panose="05030102010509060703" pitchFamily="18" charset="2"/>
                          <a:hlinkClick r:id="rId6"/>
                        </a:rPr>
                        <a:t>ü</a:t>
                      </a:r>
                      <a:endParaRPr lang="de-AT" sz="3200" b="1">
                        <a:latin typeface="MS Shell Dlg 2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592765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3200" b="1" dirty="0">
                        <a:latin typeface="MS Shell Dlg 2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595508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9CD06E88-3905-427A-BF9D-581DA7344E94}"/>
              </a:ext>
            </a:extLst>
          </p:cNvPr>
          <p:cNvSpPr txBox="1"/>
          <p:nvPr/>
        </p:nvSpPr>
        <p:spPr>
          <a:xfrm>
            <a:off x="8474089" y="6123543"/>
            <a:ext cx="261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 FDISK-Login erforderlich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4842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noe122.at – Service – Rechtliche Bestimmungen</a:t>
            </a:r>
            <a:br>
              <a:rPr lang="de-DE"/>
            </a:b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4000">
                <a:latin typeface="+mj-lt"/>
                <a:ea typeface="+mj-ea"/>
                <a:cs typeface="+mj-cs"/>
              </a:rPr>
              <a:t>NÖ FEUERWEHRORDNUNG </a:t>
            </a:r>
          </a:p>
          <a:p>
            <a:pPr marL="0" indent="0">
              <a:buNone/>
            </a:pPr>
            <a:r>
              <a:rPr lang="de-AT" sz="4000">
                <a:latin typeface="+mj-lt"/>
                <a:ea typeface="+mj-ea"/>
                <a:cs typeface="+mj-cs"/>
              </a:rPr>
              <a:t>mit Sonderteil Wahlen 2021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31781" t="13131" r="32567" b="4385"/>
          <a:stretch/>
        </p:blipFill>
        <p:spPr>
          <a:xfrm>
            <a:off x="7671555" y="1368045"/>
            <a:ext cx="3209956" cy="464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7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1245AF-DE9E-4647-A818-2DE05601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Leitfaden für das Feuerwehrkommando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D895F5-7E19-4C2B-B9C5-D7DB862C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/>
              <a:t>Zusammenfassung aller relevanten Bestimmungen für</a:t>
            </a:r>
            <a:br>
              <a:rPr lang="de-AT"/>
            </a:br>
            <a:r>
              <a:rPr lang="de-AT"/>
              <a:t>den Dienstbetrieb</a:t>
            </a:r>
          </a:p>
          <a:p>
            <a:pPr lvl="1"/>
            <a:r>
              <a:rPr lang="de-AT"/>
              <a:t>Aufnahme von Mitgliedern, Überstellung, Ausschluss</a:t>
            </a:r>
          </a:p>
          <a:p>
            <a:pPr lvl="1"/>
            <a:r>
              <a:rPr lang="de-AT"/>
              <a:t>Dienstbesprechungen, Mitgliederversammlungen</a:t>
            </a:r>
          </a:p>
          <a:p>
            <a:pPr lvl="1"/>
            <a:r>
              <a:rPr lang="de-AT"/>
              <a:t>Kostenersatz</a:t>
            </a:r>
          </a:p>
          <a:p>
            <a:pPr lvl="1"/>
            <a:r>
              <a:rPr lang="de-AT"/>
              <a:t>Kinder- und Jugendfeuerwehr u.v.m.</a:t>
            </a:r>
          </a:p>
          <a:p>
            <a:endParaRPr lang="de-AT"/>
          </a:p>
          <a:p>
            <a:r>
              <a:rPr lang="de-AT"/>
              <a:t>Noe122.at – Service - Rechtliche Bestimmungen</a:t>
            </a:r>
          </a:p>
          <a:p>
            <a:r>
              <a:rPr lang="de-AT">
                <a:hlinkClick r:id="rId3"/>
              </a:rPr>
              <a:t>https://www.noe122.at/rechtliche-bestimmungen/leitfaden-feuerwehrkommando.pdf</a:t>
            </a:r>
            <a:r>
              <a:rPr lang="de-AT"/>
              <a:t> </a:t>
            </a: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619333EB-93EC-4684-A35E-E1B88B8476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744" t="12963" r="33023" b="3326"/>
          <a:stretch/>
        </p:blipFill>
        <p:spPr>
          <a:xfrm>
            <a:off x="9238127" y="1336943"/>
            <a:ext cx="2360838" cy="349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1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5F29A8-470F-4777-A7F0-A1D20B6A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Förderungen für Fahrzeuge, Geräte</a:t>
            </a:r>
            <a:endParaRPr lang="de-AT"/>
          </a:p>
        </p:txBody>
      </p:sp>
      <p:graphicFrame>
        <p:nvGraphicFramePr>
          <p:cNvPr id="6" name="Tabelle 4">
            <a:extLst>
              <a:ext uri="{FF2B5EF4-FFF2-40B4-BE49-F238E27FC236}">
                <a16:creationId xmlns:a16="http://schemas.microsoft.com/office/drawing/2014/main" id="{F8F39E07-692D-4617-A53A-4E450801C0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447773"/>
              </p:ext>
            </p:extLst>
          </p:nvPr>
        </p:nvGraphicFramePr>
        <p:xfrm>
          <a:off x="838200" y="1825625"/>
          <a:ext cx="10042524" cy="316020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859924">
                  <a:extLst>
                    <a:ext uri="{9D8B030D-6E8A-4147-A177-3AD203B41FA5}">
                      <a16:colId xmlns:a16="http://schemas.microsoft.com/office/drawing/2014/main" val="4102052674"/>
                    </a:ext>
                  </a:extLst>
                </a:gridCol>
                <a:gridCol w="4761186">
                  <a:extLst>
                    <a:ext uri="{9D8B030D-6E8A-4147-A177-3AD203B41FA5}">
                      <a16:colId xmlns:a16="http://schemas.microsoft.com/office/drawing/2014/main" val="2232317623"/>
                    </a:ext>
                  </a:extLst>
                </a:gridCol>
                <a:gridCol w="1421414">
                  <a:extLst>
                    <a:ext uri="{9D8B030D-6E8A-4147-A177-3AD203B41FA5}">
                      <a16:colId xmlns:a16="http://schemas.microsoft.com/office/drawing/2014/main" val="1892218105"/>
                    </a:ext>
                  </a:extLst>
                </a:gridCol>
              </a:tblGrid>
              <a:tr h="599884">
                <a:tc>
                  <a:txBody>
                    <a:bodyPr/>
                    <a:lstStyle/>
                    <a:p>
                      <a:r>
                        <a:rPr lang="de-DE"/>
                        <a:t>Dokument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Quelle / Pfad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Link</a:t>
                      </a:r>
                    </a:p>
                    <a:p>
                      <a:pPr algn="ctr"/>
                      <a:r>
                        <a:rPr lang="de-DE"/>
                        <a:t>(Internet)</a:t>
                      </a:r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968231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r>
                        <a:rPr lang="de-DE"/>
                        <a:t>Feuerwehr-Ausrüstungsverordnung</a:t>
                      </a:r>
                    </a:p>
                    <a:p>
                      <a:r>
                        <a:rPr lang="de-DE"/>
                        <a:t>und relevante Dokumente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noe122.at – Service – Rechtliche Bestimmungen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3200" b="1">
                          <a:latin typeface="Webdings" panose="05030102010509060703" pitchFamily="18" charset="2"/>
                          <a:hlinkClick r:id="rId3"/>
                        </a:rPr>
                        <a:t>ü</a:t>
                      </a:r>
                      <a:endParaRPr lang="de-AT" sz="3200" b="1">
                        <a:latin typeface="MS Shell Dlg 2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118729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Förderungsrichtlinien *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noe122.at – Service – Rechtliche Bestimmungen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dirty="0">
                          <a:latin typeface="Webdings" panose="05030102010509060703" pitchFamily="18" charset="2"/>
                          <a:hlinkClick r:id="rId4"/>
                        </a:rPr>
                        <a:t>ü</a:t>
                      </a:r>
                      <a:endParaRPr lang="de-AT" sz="3200" b="1" dirty="0">
                        <a:latin typeface="Webdings" panose="05030102010509060703" pitchFamily="18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388463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Förderungsrichtlinien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Anforderungen an Geräte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noe122.at – Service – Rechtliche Bestimmungen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3200" b="1">
                          <a:latin typeface="Webdings" panose="05030102010509060703" pitchFamily="18" charset="2"/>
                          <a:hlinkClick r:id="rId5"/>
                        </a:rPr>
                        <a:t>ü</a:t>
                      </a:r>
                      <a:endParaRPr lang="de-AT" sz="3200" b="1">
                        <a:latin typeface="MS Shell Dlg 2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592765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r>
                        <a:rPr lang="de-DE"/>
                        <a:t>Baurichtlinien für Feuerwehrfahrzeuge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noe122.at – Service –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Rechtliche Bestimmungen</a:t>
                      </a:r>
                      <a:r>
                        <a:rPr lang="de-AT"/>
                        <a:t> - Fahrzeug-Richtlinien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3200" b="1" dirty="0">
                          <a:latin typeface="Webdings" panose="05030102010509060703" pitchFamily="18" charset="2"/>
                          <a:hlinkClick r:id="rId6"/>
                        </a:rPr>
                        <a:t>ü</a:t>
                      </a:r>
                      <a:endParaRPr lang="de-AT" sz="3200" b="1" dirty="0">
                        <a:latin typeface="MS Shell Dlg 2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595508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4948D9D2-4511-4443-BADB-71845B3296F8}"/>
              </a:ext>
            </a:extLst>
          </p:cNvPr>
          <p:cNvSpPr txBox="1"/>
          <p:nvPr/>
        </p:nvSpPr>
        <p:spPr>
          <a:xfrm>
            <a:off x="8474089" y="6123543"/>
            <a:ext cx="261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 FDISK-Login erforderlich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2769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73F747-C9E7-4238-B10A-93B8A347B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Feuerwehrjugend und Kinderfeuerwehr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A3E109-14EB-402C-9952-DD4D73F33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F6E568F1-8D99-416C-A22B-95C64ABB7E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342373"/>
              </p:ext>
            </p:extLst>
          </p:nvPr>
        </p:nvGraphicFramePr>
        <p:xfrm>
          <a:off x="838200" y="1825625"/>
          <a:ext cx="10042524" cy="19202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859924">
                  <a:extLst>
                    <a:ext uri="{9D8B030D-6E8A-4147-A177-3AD203B41FA5}">
                      <a16:colId xmlns:a16="http://schemas.microsoft.com/office/drawing/2014/main" val="4102052674"/>
                    </a:ext>
                  </a:extLst>
                </a:gridCol>
                <a:gridCol w="4761186">
                  <a:extLst>
                    <a:ext uri="{9D8B030D-6E8A-4147-A177-3AD203B41FA5}">
                      <a16:colId xmlns:a16="http://schemas.microsoft.com/office/drawing/2014/main" val="2232317623"/>
                    </a:ext>
                  </a:extLst>
                </a:gridCol>
                <a:gridCol w="1421414">
                  <a:extLst>
                    <a:ext uri="{9D8B030D-6E8A-4147-A177-3AD203B41FA5}">
                      <a16:colId xmlns:a16="http://schemas.microsoft.com/office/drawing/2014/main" val="1892218105"/>
                    </a:ext>
                  </a:extLst>
                </a:gridCol>
              </a:tblGrid>
              <a:tr h="599884">
                <a:tc>
                  <a:txBody>
                    <a:bodyPr/>
                    <a:lstStyle/>
                    <a:p>
                      <a:r>
                        <a:rPr lang="de-DE"/>
                        <a:t>Dokument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Quelle / Pfad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Link</a:t>
                      </a:r>
                    </a:p>
                    <a:p>
                      <a:pPr algn="ctr"/>
                      <a:r>
                        <a:rPr lang="de-DE"/>
                        <a:t>(Internet)</a:t>
                      </a:r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968231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Handbuch der Feuerwehrjugend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noe122.at – Fachinfos – Feuerwehrjugend – Handbuch der Feuerwehrjugend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200" b="1">
                          <a:latin typeface="Webdings" panose="05030102010509060703" pitchFamily="18" charset="2"/>
                          <a:hlinkClick r:id="rId3"/>
                        </a:rPr>
                        <a:t>ü</a:t>
                      </a:r>
                      <a:endParaRPr lang="de-AT" sz="3200" b="1">
                        <a:latin typeface="MS Shell Dlg 2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227564"/>
                  </a:ext>
                </a:extLst>
              </a:tr>
              <a:tr h="599884">
                <a:tc>
                  <a:txBody>
                    <a:bodyPr/>
                    <a:lstStyle/>
                    <a:p>
                      <a:r>
                        <a:rPr lang="de-DE"/>
                        <a:t>Handbuch Kinderfeuerwehr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noe122.at – Fachinfos – Kinderfeuerwehr – Handbuch der Kinderfeuerwehr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200" b="1">
                          <a:latin typeface="Webdings" panose="05030102010509060703" pitchFamily="18" charset="2"/>
                          <a:hlinkClick r:id="rId4"/>
                        </a:rPr>
                        <a:t>ü</a:t>
                      </a:r>
                      <a:endParaRPr lang="de-AT" sz="3200" b="1">
                        <a:latin typeface="MS Shell Dlg 2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423654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2FAAB895-BDAF-4FBE-B1FD-328066B685D5}"/>
              </a:ext>
            </a:extLst>
          </p:cNvPr>
          <p:cNvSpPr txBox="1"/>
          <p:nvPr/>
        </p:nvSpPr>
        <p:spPr>
          <a:xfrm>
            <a:off x="8474089" y="6123543"/>
            <a:ext cx="2554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* </a:t>
            </a:r>
            <a:r>
              <a:rPr lang="de-DE" err="1"/>
              <a:t>Fdisk</a:t>
            </a:r>
            <a:r>
              <a:rPr lang="de-DE"/>
              <a:t>-Login erforderlich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454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 catsources="">
  <f:record>
    <f:field ref="doc_FSCFOLIO_1_1001_FieldDocumentNumber" text=""/>
    <f:field ref="doc_FSCFOLIO_1_1001_FieldSubject" text="" edit="true"/>
    <f:field ref="FSCFOLIO_1_1001_SignaturesFldCtx_FSCFOLIO_1_1001_FieldLastSignature" text=""/>
    <f:field ref="FSCFOLIO_1_1001_SignaturesFldCtx_FSCFOLIO_1_1001_FieldLastSignatureBy" text=""/>
    <f:field ref="FSCFOLIO_1_1001_SignaturesFldCtx_FSCFOLIO_1_1001_FieldLastSignatureAt" date="" text=""/>
    <f:field ref="FSCFOLIO_1_1001_SignaturesFldCtx_FSCFOLIO_1_1001_FieldLastSignatureRemark" text=""/>
    <f:field ref="FSCFOLIO_1_1001_FieldCurrentUser" text="Ing.  Christian Hübl"/>
    <f:field ref="FSCFOLIO_1_1001_FieldCurrentDate" text="14.07.2021 18:57"/>
    <f:field ref="CCAPRECONFIG_15_1001_Objektname" text="FKDT FOBI 2022_Master" edit="true"/>
    <f:field ref="CCAPRECONFIG_15_1001_Objektname" text="FKDT FOBI 2022_Master" edit="true"/>
    <f:field ref="objname" text="FKDT FOBI 2022_Master" edit="true"/>
    <f:field ref="objsubject" text="" edit="true"/>
    <f:field ref="objcreatedby" text="Hübl, Christian, Ing. "/>
    <f:field ref="objcreatedat" date="2021-07-14T18:47:43" text="14.07.2021 18:47:43"/>
    <f:field ref="objchangedby" text="Hübl, Christian, Ing. "/>
    <f:field ref="objmodifiedat" date="2021-07-14T18:56:32" text="14.07.2021 18:56:32"/>
  </f:record>
  <f:display text="Serienbrief">
    <f:field ref="doc_FSCFOLIO_1_1001_FieldDocumentNumber" text="Dokument Nummer"/>
    <f:field ref="doc_FSCFOLIO_1_1001_FieldSubject" text="Betreff"/>
  </f:display>
  <f:display text="Unterschriften">
    <f:field ref="FSCFOLIO_1_1001_SignaturesFldCtx_FSCFOLIO_1_1001_FieldLastSignature" text="Letzte Unterschrift"/>
    <f:field ref="FSCFOLIO_1_1001_SignaturesFldCtx_FSCFOLIO_1_1001_FieldLastSignatureBy" text="Letzte Unterschrift von"/>
    <f:field ref="FSCFOLIO_1_1001_SignaturesFldCtx_FSCFOLIO_1_1001_FieldLastSignatureAt" text="Letzte Unterschrift am/um"/>
    <f:field ref="FSCFOLIO_1_1001_SignaturesFldCtx_FSCFOLIO_1_1001_FieldLastSignatureRemark" text="Bemerkung der letzten Unterschrift"/>
  </f:display>
  <f:display text="Allgemein">
    <f:field ref="FSCFOLIO_1_1001_FieldCurrentUser" text="Aktueller Benutzer"/>
    <f:field ref="FSCFOLIO_1_1001_FieldCurrentDate" text="Aktueller Zeitpunkt"/>
    <f:field ref="CCAPRECONFIG_15_1001_Objektname" text="Objektname"/>
    <f:field ref="objname" text="Name"/>
    <f:field ref="objsubject" text="Betreff (einzeilig)"/>
    <f:field ref="objcreatedby" text="Erzeugt von"/>
    <f:field ref="objcreatedat" text="Erzeugt am/um"/>
    <f:field ref="objchangedby" text="Letzte Änderung von"/>
    <f:field ref="objmodifiedat" text="Letzte Änderung am/um"/>
  </f:display>
</f:field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1289</Words>
  <Application>Microsoft Office PowerPoint</Application>
  <PresentationFormat>Breitbild</PresentationFormat>
  <Paragraphs>295</Paragraphs>
  <Slides>19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Kravitz</vt:lpstr>
      <vt:lpstr>MS Shell Dlg 2</vt:lpstr>
      <vt:lpstr>Webdings</vt:lpstr>
      <vt:lpstr>Wingdings</vt:lpstr>
      <vt:lpstr>Office</vt:lpstr>
      <vt:lpstr>Themenblock „Informationsbeschaffung“ Wo finde ich was?</vt:lpstr>
      <vt:lpstr>PowerPoint-Präsentation</vt:lpstr>
      <vt:lpstr>„Disclaimer“</vt:lpstr>
      <vt:lpstr>Homepage des NÖLFV – www.noe122.at</vt:lpstr>
      <vt:lpstr>Rechtliches rund um die Feuerwehr</vt:lpstr>
      <vt:lpstr>noe122.at – Service – Rechtliche Bestimmungen </vt:lpstr>
      <vt:lpstr>Leitfaden für das Feuerwehrkommando</vt:lpstr>
      <vt:lpstr>Förderungen für Fahrzeuge, Geräte</vt:lpstr>
      <vt:lpstr>Feuerwehrjugend und Kinderfeuerwehr</vt:lpstr>
      <vt:lpstr>Ausbildungsunterlagen</vt:lpstr>
      <vt:lpstr>E-Learning Module und Unterlagen NÖFSZ</vt:lpstr>
      <vt:lpstr>Webshops des NÖLFV</vt:lpstr>
      <vt:lpstr>ÖBFV - Sharepoint</vt:lpstr>
      <vt:lpstr>ÖBFV – Sharepoint Registrierung</vt:lpstr>
      <vt:lpstr>ÖBFV Homepage</vt:lpstr>
      <vt:lpstr>Einsatzunterstützung und -vorbereitung</vt:lpstr>
      <vt:lpstr>Apps für Tablets und Handys</vt:lpstr>
      <vt:lpstr>Infos Abschnitt (Handbücher, AFK Homepage)</vt:lpstr>
      <vt:lpstr>Abschließender Hinweis</vt:lpstr>
    </vt:vector>
  </TitlesOfParts>
  <Company>NÖ Landesfeuerwehrverband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Hübl Christian</dc:creator>
  <cp:lastModifiedBy>Zaussinger Alois</cp:lastModifiedBy>
  <cp:revision>2</cp:revision>
  <cp:lastPrinted>2019-12-17T14:06:59Z</cp:lastPrinted>
  <dcterms:created xsi:type="dcterms:W3CDTF">2019-02-06T08:29:57Z</dcterms:created>
  <dcterms:modified xsi:type="dcterms:W3CDTF">2022-02-26T07:22:36Z</dcterms:modified>
</cp:coreProperties>
</file>